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8" r:id="rId5"/>
    <p:sldMasterId id="2147483665" r:id="rId6"/>
  </p:sldMasterIdLst>
  <p:notesMasterIdLst>
    <p:notesMasterId r:id="rId30"/>
  </p:notesMasterIdLst>
  <p:handoutMasterIdLst>
    <p:handoutMasterId r:id="rId31"/>
  </p:handoutMasterIdLst>
  <p:sldIdLst>
    <p:sldId id="256" r:id="rId7"/>
    <p:sldId id="264" r:id="rId8"/>
    <p:sldId id="297" r:id="rId9"/>
    <p:sldId id="298" r:id="rId10"/>
    <p:sldId id="266" r:id="rId11"/>
    <p:sldId id="285" r:id="rId12"/>
    <p:sldId id="268" r:id="rId13"/>
    <p:sldId id="263" r:id="rId14"/>
    <p:sldId id="269" r:id="rId15"/>
    <p:sldId id="280" r:id="rId16"/>
    <p:sldId id="281" r:id="rId17"/>
    <p:sldId id="282" r:id="rId18"/>
    <p:sldId id="289" r:id="rId19"/>
    <p:sldId id="290" r:id="rId20"/>
    <p:sldId id="291" r:id="rId21"/>
    <p:sldId id="292" r:id="rId22"/>
    <p:sldId id="293" r:id="rId23"/>
    <p:sldId id="294" r:id="rId24"/>
    <p:sldId id="295" r:id="rId25"/>
    <p:sldId id="296" r:id="rId26"/>
    <p:sldId id="283" r:id="rId27"/>
    <p:sldId id="284" r:id="rId28"/>
    <p:sldId id="28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6D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vey, Ian" userId="d191668d-912b-4faf-84f5-b1619e601e28" providerId="ADAL" clId="{E15BE0EF-B74B-4488-BB7E-CB976D2CFF26}"/>
    <pc:docChg chg="undo custSel modSld">
      <pc:chgData name="Povey, Ian" userId="d191668d-912b-4faf-84f5-b1619e601e28" providerId="ADAL" clId="{E15BE0EF-B74B-4488-BB7E-CB976D2CFF26}" dt="2024-08-30T13:56:00.773" v="113" actId="20577"/>
      <pc:docMkLst>
        <pc:docMk/>
      </pc:docMkLst>
      <pc:sldChg chg="modSp mod">
        <pc:chgData name="Povey, Ian" userId="d191668d-912b-4faf-84f5-b1619e601e28" providerId="ADAL" clId="{E15BE0EF-B74B-4488-BB7E-CB976D2CFF26}" dt="2024-08-30T13:56:00.773" v="113" actId="20577"/>
        <pc:sldMkLst>
          <pc:docMk/>
          <pc:sldMk cId="804300787" sldId="284"/>
        </pc:sldMkLst>
        <pc:spChg chg="mod">
          <ac:chgData name="Povey, Ian" userId="d191668d-912b-4faf-84f5-b1619e601e28" providerId="ADAL" clId="{E15BE0EF-B74B-4488-BB7E-CB976D2CFF26}" dt="2024-08-30T13:56:00.773" v="113" actId="20577"/>
          <ac:spMkLst>
            <pc:docMk/>
            <pc:sldMk cId="804300787" sldId="284"/>
            <ac:spMk id="3" creationId="{B07E7428-B4B7-CF6E-131E-BE0784D04D0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9F8252-9124-4781-A77B-6F904A9345F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4AE0376-5BC5-41DE-A90A-23FBD8244D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C3811C-C94A-4247-9556-465582ABBB82}" type="datetimeFigureOut">
              <a:rPr lang="en-GB" smtClean="0"/>
              <a:t>05/09/2024</a:t>
            </a:fld>
            <a:endParaRPr lang="en-GB"/>
          </a:p>
        </p:txBody>
      </p:sp>
      <p:sp>
        <p:nvSpPr>
          <p:cNvPr id="4" name="Footer Placeholder 3">
            <a:extLst>
              <a:ext uri="{FF2B5EF4-FFF2-40B4-BE49-F238E27FC236}">
                <a16:creationId xmlns:a16="http://schemas.microsoft.com/office/drawing/2014/main" id="{69BEF306-C18F-4B4C-82D4-40277460E9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82616EC3-E753-48AF-B745-B503CA90405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E58A19-91F6-4488-8693-C82B89817F55}" type="slidenum">
              <a:rPr lang="en-GB" smtClean="0"/>
              <a:t>‹#›</a:t>
            </a:fld>
            <a:endParaRPr lang="en-GB"/>
          </a:p>
        </p:txBody>
      </p:sp>
    </p:spTree>
    <p:extLst>
      <p:ext uri="{BB962C8B-B14F-4D97-AF65-F5344CB8AC3E}">
        <p14:creationId xmlns:p14="http://schemas.microsoft.com/office/powerpoint/2010/main" val="856478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F23AA-BCA8-4007-B26B-303695AE453C}" type="datetimeFigureOut">
              <a:rPr lang="en-GB" smtClean="0"/>
              <a:t>05/09/2024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3D973A-BCEA-420E-BC58-977A035B4C3B}" type="slidenum">
              <a:rPr lang="en-GB" smtClean="0"/>
              <a:t>‹#›</a:t>
            </a:fld>
            <a:endParaRPr lang="en-GB"/>
          </a:p>
        </p:txBody>
      </p:sp>
    </p:spTree>
    <p:extLst>
      <p:ext uri="{BB962C8B-B14F-4D97-AF65-F5344CB8AC3E}">
        <p14:creationId xmlns:p14="http://schemas.microsoft.com/office/powerpoint/2010/main" val="1790842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tx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691102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0FE2E-A3DB-41CD-AE85-4F5790C4F2DF}"/>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8D408C3A-EB1A-4B85-9884-10F2739A8331}"/>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EDFB6289-9352-4FB9-A96E-D78A3E367CD0}"/>
              </a:ext>
            </a:extLst>
          </p:cNvPr>
          <p:cNvSpPr>
            <a:spLocks noGrp="1"/>
          </p:cNvSpPr>
          <p:nvPr>
            <p:ph type="dt" sz="half" idx="11"/>
          </p:nvPr>
        </p:nvSpPr>
        <p:spPr/>
        <p:txBody>
          <a:bodyPr/>
          <a:lstStyle/>
          <a:p>
            <a:fld id="{325EDC8E-E561-4557-ADD6-4D213468FBC1}" type="datetime1">
              <a:rPr lang="en-GB" smtClean="0"/>
              <a:t>05/09/2024</a:t>
            </a:fld>
            <a:endParaRPr lang="en-GB"/>
          </a:p>
        </p:txBody>
      </p:sp>
      <p:sp>
        <p:nvSpPr>
          <p:cNvPr id="5" name="Footer Placeholder 4">
            <a:extLst>
              <a:ext uri="{FF2B5EF4-FFF2-40B4-BE49-F238E27FC236}">
                <a16:creationId xmlns:a16="http://schemas.microsoft.com/office/drawing/2014/main" id="{DA916303-4208-409C-BE83-8D8E405979CF}"/>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99B01215-22C7-448C-8D05-F877CB662332}"/>
              </a:ext>
            </a:extLst>
          </p:cNvPr>
          <p:cNvSpPr>
            <a:spLocks noGrp="1"/>
          </p:cNvSpPr>
          <p:nvPr>
            <p:ph type="body" sz="quarter" idx="13"/>
          </p:nvPr>
        </p:nvSpPr>
        <p:spPr>
          <a:xfrm>
            <a:off x="443304" y="1341437"/>
            <a:ext cx="11305784" cy="5075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56252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2B4C2-FD9E-486B-A6DE-D8F656D24FB2}"/>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25B8D15B-33D8-431E-A5F6-DE42C401C934}"/>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DDF70749-291E-43F5-8D5C-6C1FB07317F2}"/>
              </a:ext>
            </a:extLst>
          </p:cNvPr>
          <p:cNvSpPr>
            <a:spLocks noGrp="1"/>
          </p:cNvSpPr>
          <p:nvPr>
            <p:ph type="dt" sz="half" idx="11"/>
          </p:nvPr>
        </p:nvSpPr>
        <p:spPr/>
        <p:txBody>
          <a:bodyPr/>
          <a:lstStyle/>
          <a:p>
            <a:fld id="{42716478-1F8C-4A71-814F-4695FA2D3D97}" type="datetime1">
              <a:rPr lang="en-GB" smtClean="0"/>
              <a:t>05/09/2024</a:t>
            </a:fld>
            <a:endParaRPr lang="en-GB"/>
          </a:p>
        </p:txBody>
      </p:sp>
      <p:sp>
        <p:nvSpPr>
          <p:cNvPr id="5" name="Footer Placeholder 4">
            <a:extLst>
              <a:ext uri="{FF2B5EF4-FFF2-40B4-BE49-F238E27FC236}">
                <a16:creationId xmlns:a16="http://schemas.microsoft.com/office/drawing/2014/main" id="{C8B6BBCE-7AE9-43CB-8BA0-BCA6EC11F0A9}"/>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58F136E1-6A02-4DC5-B65A-AA5CD984B3EE}"/>
              </a:ext>
            </a:extLst>
          </p:cNvPr>
          <p:cNvSpPr>
            <a:spLocks noGrp="1"/>
          </p:cNvSpPr>
          <p:nvPr>
            <p:ph type="body" sz="quarter" idx="13"/>
          </p:nvPr>
        </p:nvSpPr>
        <p:spPr>
          <a:xfrm>
            <a:off x="442912" y="1341437"/>
            <a:ext cx="8452893" cy="5075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Picture Placeholder 8">
            <a:extLst>
              <a:ext uri="{FF2B5EF4-FFF2-40B4-BE49-F238E27FC236}">
                <a16:creationId xmlns:a16="http://schemas.microsoft.com/office/drawing/2014/main" id="{B8DF5982-F4B6-43FD-A669-D47E3BB66E74}"/>
              </a:ext>
            </a:extLst>
          </p:cNvPr>
          <p:cNvSpPr>
            <a:spLocks noGrp="1"/>
          </p:cNvSpPr>
          <p:nvPr>
            <p:ph type="pic" sz="quarter" idx="14"/>
          </p:nvPr>
        </p:nvSpPr>
        <p:spPr>
          <a:xfrm>
            <a:off x="9409088" y="1341438"/>
            <a:ext cx="2340000" cy="2340000"/>
          </a:xfrm>
          <a:prstGeom prst="teardrop">
            <a:avLst/>
          </a:prstGeom>
        </p:spPr>
        <p:txBody>
          <a:bodyPr>
            <a:normAutofit/>
          </a:bodyPr>
          <a:lstStyle>
            <a:lvl1pPr marL="0" indent="0" algn="ctr">
              <a:buNone/>
              <a:defRPr sz="1800"/>
            </a:lvl1pPr>
          </a:lstStyle>
          <a:p>
            <a:r>
              <a:rPr lang="en-GB"/>
              <a:t>Click icon to add picture</a:t>
            </a:r>
          </a:p>
        </p:txBody>
      </p:sp>
      <p:sp>
        <p:nvSpPr>
          <p:cNvPr id="11" name="Picture Placeholder 8">
            <a:extLst>
              <a:ext uri="{FF2B5EF4-FFF2-40B4-BE49-F238E27FC236}">
                <a16:creationId xmlns:a16="http://schemas.microsoft.com/office/drawing/2014/main" id="{02A6F312-742F-4B9A-B374-DED7282AE2BA}"/>
              </a:ext>
            </a:extLst>
          </p:cNvPr>
          <p:cNvSpPr>
            <a:spLocks noGrp="1"/>
          </p:cNvSpPr>
          <p:nvPr>
            <p:ph type="pic" sz="quarter" idx="15"/>
          </p:nvPr>
        </p:nvSpPr>
        <p:spPr>
          <a:xfrm>
            <a:off x="9409088" y="4076674"/>
            <a:ext cx="2340000" cy="2340000"/>
          </a:xfrm>
          <a:prstGeom prst="teardrop">
            <a:avLst/>
          </a:prstGeom>
        </p:spPr>
        <p:txBody>
          <a:bodyPr>
            <a:normAutofit/>
          </a:bodyPr>
          <a:lstStyle>
            <a:lvl1pPr marL="0" indent="0" algn="ctr">
              <a:buNone/>
              <a:defRPr sz="1800"/>
            </a:lvl1pPr>
          </a:lstStyle>
          <a:p>
            <a:r>
              <a:rPr lang="en-GB"/>
              <a:t>Click icon to add picture</a:t>
            </a:r>
          </a:p>
        </p:txBody>
      </p:sp>
    </p:spTree>
    <p:extLst>
      <p:ext uri="{BB962C8B-B14F-4D97-AF65-F5344CB8AC3E}">
        <p14:creationId xmlns:p14="http://schemas.microsoft.com/office/powerpoint/2010/main" val="2343295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186B-535D-4B79-A81D-E816BDA98655}"/>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A86F0AFF-C98A-4E6B-B345-3AB50C01F623}"/>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6483BB3A-272E-4BE1-83AF-F644E589535A}"/>
              </a:ext>
            </a:extLst>
          </p:cNvPr>
          <p:cNvSpPr>
            <a:spLocks noGrp="1"/>
          </p:cNvSpPr>
          <p:nvPr>
            <p:ph type="dt" sz="half" idx="11"/>
          </p:nvPr>
        </p:nvSpPr>
        <p:spPr/>
        <p:txBody>
          <a:bodyPr/>
          <a:lstStyle/>
          <a:p>
            <a:fld id="{CE8A2C73-9A3F-4F85-9F70-ECBFEDD4A8ED}" type="datetime1">
              <a:rPr lang="en-GB" smtClean="0"/>
              <a:t>05/09/2024</a:t>
            </a:fld>
            <a:endParaRPr lang="en-GB"/>
          </a:p>
        </p:txBody>
      </p:sp>
      <p:sp>
        <p:nvSpPr>
          <p:cNvPr id="5" name="Footer Placeholder 4">
            <a:extLst>
              <a:ext uri="{FF2B5EF4-FFF2-40B4-BE49-F238E27FC236}">
                <a16:creationId xmlns:a16="http://schemas.microsoft.com/office/drawing/2014/main" id="{E6B2F545-10E0-4768-8F9E-73529C3BB4F1}"/>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34810886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7AA0-38F5-4C29-BCED-CB75C143988C}"/>
              </a:ext>
            </a:extLst>
          </p:cNvPr>
          <p:cNvSpPr>
            <a:spLocks noGrp="1"/>
          </p:cNvSpPr>
          <p:nvPr>
            <p:ph type="title"/>
          </p:nvPr>
        </p:nvSpPr>
        <p:spPr>
          <a:xfrm>
            <a:off x="442912" y="3009063"/>
            <a:ext cx="11306175" cy="839874"/>
          </a:xfrm>
        </p:spPr>
        <p:txBody>
          <a:bodyPr>
            <a:noAutofit/>
          </a:bodyPr>
          <a:lstStyle>
            <a:lvl1pPr algn="ct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5F1FD5E-E34E-429E-9DBC-EEDAADEAD0BF}"/>
              </a:ext>
            </a:extLst>
          </p:cNvPr>
          <p:cNvSpPr>
            <a:spLocks noGrp="1"/>
          </p:cNvSpPr>
          <p:nvPr>
            <p:ph type="sldNum" sz="quarter" idx="10"/>
          </p:nvPr>
        </p:nvSpPr>
        <p:spPr/>
        <p:txBody>
          <a:bodyPr/>
          <a:lstStyle>
            <a:lvl1pPr>
              <a:defRPr>
                <a:solidFill>
                  <a:schemeClr val="tx2"/>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59751A3A-1DF8-40FD-A62B-5F1ACF6A4D84}"/>
              </a:ext>
            </a:extLst>
          </p:cNvPr>
          <p:cNvSpPr>
            <a:spLocks noGrp="1"/>
          </p:cNvSpPr>
          <p:nvPr>
            <p:ph type="dt" sz="half" idx="11"/>
          </p:nvPr>
        </p:nvSpPr>
        <p:spPr/>
        <p:txBody>
          <a:bodyPr/>
          <a:lstStyle/>
          <a:p>
            <a:fld id="{4FC2927F-22B8-40D8-BC10-0CA66308E11A}" type="datetime1">
              <a:rPr lang="en-GB" smtClean="0"/>
              <a:t>05/09/2024</a:t>
            </a:fld>
            <a:endParaRPr lang="en-GB"/>
          </a:p>
        </p:txBody>
      </p:sp>
      <p:sp>
        <p:nvSpPr>
          <p:cNvPr id="5" name="Footer Placeholder 4">
            <a:extLst>
              <a:ext uri="{FF2B5EF4-FFF2-40B4-BE49-F238E27FC236}">
                <a16:creationId xmlns:a16="http://schemas.microsoft.com/office/drawing/2014/main" id="{1C82A81E-C522-4782-8975-BDB49B3B692D}"/>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2976504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bg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tx1"/>
                </a:solidFill>
              </a:defRPr>
            </a:lvl1pPr>
          </a:lstStyle>
          <a:p>
            <a:pPr lvl="0"/>
            <a:r>
              <a:rPr lang="en-US"/>
              <a:t>Edit Master text style</a:t>
            </a:r>
            <a:endParaRPr lang="en-GB"/>
          </a:p>
        </p:txBody>
      </p:sp>
    </p:spTree>
    <p:extLst>
      <p:ext uri="{BB962C8B-B14F-4D97-AF65-F5344CB8AC3E}">
        <p14:creationId xmlns:p14="http://schemas.microsoft.com/office/powerpoint/2010/main" val="4252638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tx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bg1"/>
                </a:solidFill>
              </a:defRPr>
            </a:lvl1pPr>
          </a:lstStyle>
          <a:p>
            <a:pPr lvl="0"/>
            <a:r>
              <a:rPr lang="en-US"/>
              <a:t>Edit Master text style</a:t>
            </a:r>
            <a:endParaRPr lang="en-GB"/>
          </a:p>
        </p:txBody>
      </p:sp>
    </p:spTree>
    <p:extLst>
      <p:ext uri="{BB962C8B-B14F-4D97-AF65-F5344CB8AC3E}">
        <p14:creationId xmlns:p14="http://schemas.microsoft.com/office/powerpoint/2010/main" val="907564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0FE2E-A3DB-41CD-AE85-4F5790C4F2DF}"/>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8D408C3A-EB1A-4B85-9884-10F2739A8331}"/>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EDFB6289-9352-4FB9-A96E-D78A3E367CD0}"/>
              </a:ext>
            </a:extLst>
          </p:cNvPr>
          <p:cNvSpPr>
            <a:spLocks noGrp="1"/>
          </p:cNvSpPr>
          <p:nvPr>
            <p:ph type="dt" sz="half" idx="11"/>
          </p:nvPr>
        </p:nvSpPr>
        <p:spPr/>
        <p:txBody>
          <a:bodyPr/>
          <a:lstStyle/>
          <a:p>
            <a:fld id="{325EDC8E-E561-4557-ADD6-4D213468FBC1}" type="datetime1">
              <a:rPr lang="en-GB" smtClean="0"/>
              <a:t>05/09/2024</a:t>
            </a:fld>
            <a:endParaRPr lang="en-GB"/>
          </a:p>
        </p:txBody>
      </p:sp>
      <p:sp>
        <p:nvSpPr>
          <p:cNvPr id="5" name="Footer Placeholder 4">
            <a:extLst>
              <a:ext uri="{FF2B5EF4-FFF2-40B4-BE49-F238E27FC236}">
                <a16:creationId xmlns:a16="http://schemas.microsoft.com/office/drawing/2014/main" id="{DA916303-4208-409C-BE83-8D8E405979CF}"/>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99B01215-22C7-448C-8D05-F877CB662332}"/>
              </a:ext>
            </a:extLst>
          </p:cNvPr>
          <p:cNvSpPr>
            <a:spLocks noGrp="1"/>
          </p:cNvSpPr>
          <p:nvPr>
            <p:ph type="body" sz="quarter" idx="13"/>
          </p:nvPr>
        </p:nvSpPr>
        <p:spPr>
          <a:xfrm>
            <a:off x="443304" y="1341437"/>
            <a:ext cx="11305784" cy="5075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71879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2B4C2-FD9E-486B-A6DE-D8F656D24FB2}"/>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25B8D15B-33D8-431E-A5F6-DE42C401C934}"/>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DDF70749-291E-43F5-8D5C-6C1FB07317F2}"/>
              </a:ext>
            </a:extLst>
          </p:cNvPr>
          <p:cNvSpPr>
            <a:spLocks noGrp="1"/>
          </p:cNvSpPr>
          <p:nvPr>
            <p:ph type="dt" sz="half" idx="11"/>
          </p:nvPr>
        </p:nvSpPr>
        <p:spPr/>
        <p:txBody>
          <a:bodyPr/>
          <a:lstStyle/>
          <a:p>
            <a:fld id="{42716478-1F8C-4A71-814F-4695FA2D3D97}" type="datetime1">
              <a:rPr lang="en-GB" smtClean="0"/>
              <a:t>05/09/2024</a:t>
            </a:fld>
            <a:endParaRPr lang="en-GB"/>
          </a:p>
        </p:txBody>
      </p:sp>
      <p:sp>
        <p:nvSpPr>
          <p:cNvPr id="5" name="Footer Placeholder 4">
            <a:extLst>
              <a:ext uri="{FF2B5EF4-FFF2-40B4-BE49-F238E27FC236}">
                <a16:creationId xmlns:a16="http://schemas.microsoft.com/office/drawing/2014/main" id="{C8B6BBCE-7AE9-43CB-8BA0-BCA6EC11F0A9}"/>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58F136E1-6A02-4DC5-B65A-AA5CD984B3EE}"/>
              </a:ext>
            </a:extLst>
          </p:cNvPr>
          <p:cNvSpPr>
            <a:spLocks noGrp="1"/>
          </p:cNvSpPr>
          <p:nvPr>
            <p:ph type="body" sz="quarter" idx="13"/>
          </p:nvPr>
        </p:nvSpPr>
        <p:spPr>
          <a:xfrm>
            <a:off x="442912" y="1341437"/>
            <a:ext cx="8452893" cy="5075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Picture Placeholder 8">
            <a:extLst>
              <a:ext uri="{FF2B5EF4-FFF2-40B4-BE49-F238E27FC236}">
                <a16:creationId xmlns:a16="http://schemas.microsoft.com/office/drawing/2014/main" id="{B8DF5982-F4B6-43FD-A669-D47E3BB66E74}"/>
              </a:ext>
            </a:extLst>
          </p:cNvPr>
          <p:cNvSpPr>
            <a:spLocks noGrp="1"/>
          </p:cNvSpPr>
          <p:nvPr>
            <p:ph type="pic" sz="quarter" idx="14"/>
          </p:nvPr>
        </p:nvSpPr>
        <p:spPr>
          <a:xfrm>
            <a:off x="9409088" y="1341438"/>
            <a:ext cx="2340000" cy="2340000"/>
          </a:xfrm>
          <a:prstGeom prst="teardrop">
            <a:avLst/>
          </a:prstGeom>
        </p:spPr>
        <p:txBody>
          <a:bodyPr>
            <a:normAutofit/>
          </a:bodyPr>
          <a:lstStyle>
            <a:lvl1pPr marL="0" indent="0" algn="ctr">
              <a:buNone/>
              <a:defRPr sz="1800"/>
            </a:lvl1pPr>
          </a:lstStyle>
          <a:p>
            <a:r>
              <a:rPr lang="en-GB"/>
              <a:t>Click icon to add picture</a:t>
            </a:r>
          </a:p>
        </p:txBody>
      </p:sp>
      <p:sp>
        <p:nvSpPr>
          <p:cNvPr id="11" name="Picture Placeholder 8">
            <a:extLst>
              <a:ext uri="{FF2B5EF4-FFF2-40B4-BE49-F238E27FC236}">
                <a16:creationId xmlns:a16="http://schemas.microsoft.com/office/drawing/2014/main" id="{02A6F312-742F-4B9A-B374-DED7282AE2BA}"/>
              </a:ext>
            </a:extLst>
          </p:cNvPr>
          <p:cNvSpPr>
            <a:spLocks noGrp="1"/>
          </p:cNvSpPr>
          <p:nvPr>
            <p:ph type="pic" sz="quarter" idx="15"/>
          </p:nvPr>
        </p:nvSpPr>
        <p:spPr>
          <a:xfrm>
            <a:off x="9409088" y="4076674"/>
            <a:ext cx="2340000" cy="2340000"/>
          </a:xfrm>
          <a:prstGeom prst="teardrop">
            <a:avLst/>
          </a:prstGeom>
        </p:spPr>
        <p:txBody>
          <a:bodyPr>
            <a:normAutofit/>
          </a:bodyPr>
          <a:lstStyle>
            <a:lvl1pPr marL="0" indent="0" algn="ctr">
              <a:buNone/>
              <a:defRPr sz="1800"/>
            </a:lvl1pPr>
          </a:lstStyle>
          <a:p>
            <a:r>
              <a:rPr lang="en-GB"/>
              <a:t>Click icon to add picture</a:t>
            </a:r>
          </a:p>
        </p:txBody>
      </p:sp>
    </p:spTree>
    <p:extLst>
      <p:ext uri="{BB962C8B-B14F-4D97-AF65-F5344CB8AC3E}">
        <p14:creationId xmlns:p14="http://schemas.microsoft.com/office/powerpoint/2010/main" val="32797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186B-535D-4B79-A81D-E816BDA98655}"/>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A86F0AFF-C98A-4E6B-B345-3AB50C01F623}"/>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6483BB3A-272E-4BE1-83AF-F644E589535A}"/>
              </a:ext>
            </a:extLst>
          </p:cNvPr>
          <p:cNvSpPr>
            <a:spLocks noGrp="1"/>
          </p:cNvSpPr>
          <p:nvPr>
            <p:ph type="dt" sz="half" idx="11"/>
          </p:nvPr>
        </p:nvSpPr>
        <p:spPr/>
        <p:txBody>
          <a:bodyPr/>
          <a:lstStyle/>
          <a:p>
            <a:fld id="{CE8A2C73-9A3F-4F85-9F70-ECBFEDD4A8ED}" type="datetime1">
              <a:rPr lang="en-GB" smtClean="0"/>
              <a:t>05/09/2024</a:t>
            </a:fld>
            <a:endParaRPr lang="en-GB"/>
          </a:p>
        </p:txBody>
      </p:sp>
      <p:sp>
        <p:nvSpPr>
          <p:cNvPr id="5" name="Footer Placeholder 4">
            <a:extLst>
              <a:ext uri="{FF2B5EF4-FFF2-40B4-BE49-F238E27FC236}">
                <a16:creationId xmlns:a16="http://schemas.microsoft.com/office/drawing/2014/main" id="{E6B2F545-10E0-4768-8F9E-73529C3BB4F1}"/>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4402904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7AA0-38F5-4C29-BCED-CB75C143988C}"/>
              </a:ext>
            </a:extLst>
          </p:cNvPr>
          <p:cNvSpPr>
            <a:spLocks noGrp="1"/>
          </p:cNvSpPr>
          <p:nvPr>
            <p:ph type="title"/>
          </p:nvPr>
        </p:nvSpPr>
        <p:spPr>
          <a:xfrm>
            <a:off x="442912" y="3009063"/>
            <a:ext cx="11306175" cy="839874"/>
          </a:xfrm>
        </p:spPr>
        <p:txBody>
          <a:bodyPr>
            <a:noAutofit/>
          </a:bodyPr>
          <a:lstStyle>
            <a:lvl1pPr algn="ct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5F1FD5E-E34E-429E-9DBC-EEDAADEAD0BF}"/>
              </a:ext>
            </a:extLst>
          </p:cNvPr>
          <p:cNvSpPr>
            <a:spLocks noGrp="1"/>
          </p:cNvSpPr>
          <p:nvPr>
            <p:ph type="sldNum" sz="quarter" idx="10"/>
          </p:nvPr>
        </p:nvSpPr>
        <p:spPr/>
        <p:txBody>
          <a:bodyPr/>
          <a:lstStyle>
            <a:lvl1pPr>
              <a:defRPr>
                <a:solidFill>
                  <a:srgbClr val="6C6D6F"/>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59751A3A-1DF8-40FD-A62B-5F1ACF6A4D84}"/>
              </a:ext>
            </a:extLst>
          </p:cNvPr>
          <p:cNvSpPr>
            <a:spLocks noGrp="1"/>
          </p:cNvSpPr>
          <p:nvPr>
            <p:ph type="dt" sz="half" idx="11"/>
          </p:nvPr>
        </p:nvSpPr>
        <p:spPr/>
        <p:txBody>
          <a:bodyPr/>
          <a:lstStyle/>
          <a:p>
            <a:fld id="{4FC2927F-22B8-40D8-BC10-0CA66308E11A}" type="datetime1">
              <a:rPr lang="en-GB" smtClean="0"/>
              <a:t>05/09/2024</a:t>
            </a:fld>
            <a:endParaRPr lang="en-GB"/>
          </a:p>
        </p:txBody>
      </p:sp>
      <p:sp>
        <p:nvSpPr>
          <p:cNvPr id="5" name="Footer Placeholder 4">
            <a:extLst>
              <a:ext uri="{FF2B5EF4-FFF2-40B4-BE49-F238E27FC236}">
                <a16:creationId xmlns:a16="http://schemas.microsoft.com/office/drawing/2014/main" id="{1C82A81E-C522-4782-8975-BDB49B3B692D}"/>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2520879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portant safet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2E9B9-BF0E-402A-BE12-E88181CC5114}"/>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47913933-9A18-4C2C-8A96-157F7D9D4314}"/>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14AC61B5-9C83-4306-8AED-3469C9557EF5}"/>
              </a:ext>
            </a:extLst>
          </p:cNvPr>
          <p:cNvSpPr>
            <a:spLocks noGrp="1"/>
          </p:cNvSpPr>
          <p:nvPr>
            <p:ph type="dt" sz="half" idx="11"/>
          </p:nvPr>
        </p:nvSpPr>
        <p:spPr/>
        <p:txBody>
          <a:bodyPr/>
          <a:lstStyle/>
          <a:p>
            <a:fld id="{48144980-AC87-42BC-98E8-C2EAE35A2E11}" type="datetime1">
              <a:rPr lang="en-GB" smtClean="0"/>
              <a:t>05/09/2024</a:t>
            </a:fld>
            <a:endParaRPr lang="en-GB"/>
          </a:p>
        </p:txBody>
      </p:sp>
      <p:sp>
        <p:nvSpPr>
          <p:cNvPr id="5" name="Footer Placeholder 4">
            <a:extLst>
              <a:ext uri="{FF2B5EF4-FFF2-40B4-BE49-F238E27FC236}">
                <a16:creationId xmlns:a16="http://schemas.microsoft.com/office/drawing/2014/main" id="{DC4724EF-8546-4189-808E-EBAA0B5C7E69}"/>
              </a:ext>
            </a:extLst>
          </p:cNvPr>
          <p:cNvSpPr>
            <a:spLocks noGrp="1"/>
          </p:cNvSpPr>
          <p:nvPr>
            <p:ph type="ftr" sz="quarter" idx="12"/>
          </p:nvPr>
        </p:nvSpPr>
        <p:spPr/>
        <p:txBody>
          <a:bodyPr/>
          <a:lstStyle/>
          <a:p>
            <a:endParaRPr lang="en-GB"/>
          </a:p>
        </p:txBody>
      </p:sp>
      <p:pic>
        <p:nvPicPr>
          <p:cNvPr id="6" name="Picture 5">
            <a:extLst>
              <a:ext uri="{FF2B5EF4-FFF2-40B4-BE49-F238E27FC236}">
                <a16:creationId xmlns:a16="http://schemas.microsoft.com/office/drawing/2014/main" id="{8BCA2AD6-ABEE-4DB7-B8A9-661D6BE692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 y="0"/>
            <a:ext cx="12188942" cy="6858000"/>
          </a:xfrm>
          <a:prstGeom prst="rect">
            <a:avLst/>
          </a:prstGeom>
        </p:spPr>
      </p:pic>
    </p:spTree>
    <p:extLst>
      <p:ext uri="{BB962C8B-B14F-4D97-AF65-F5344CB8AC3E}">
        <p14:creationId xmlns:p14="http://schemas.microsoft.com/office/powerpoint/2010/main" val="315328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bg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tx1"/>
                </a:solidFill>
              </a:defRPr>
            </a:lvl1pPr>
          </a:lstStyle>
          <a:p>
            <a:pPr lvl="0"/>
            <a:r>
              <a:rPr lang="en-US"/>
              <a:t>Edit Master text style</a:t>
            </a:r>
            <a:endParaRPr lang="en-GB"/>
          </a:p>
        </p:txBody>
      </p:sp>
    </p:spTree>
    <p:extLst>
      <p:ext uri="{BB962C8B-B14F-4D97-AF65-F5344CB8AC3E}">
        <p14:creationId xmlns:p14="http://schemas.microsoft.com/office/powerpoint/2010/main" val="3031856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0FE2E-A3DB-41CD-AE85-4F5790C4F2DF}"/>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8D408C3A-EB1A-4B85-9884-10F2739A8331}"/>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EDFB6289-9352-4FB9-A96E-D78A3E367CD0}"/>
              </a:ext>
            </a:extLst>
          </p:cNvPr>
          <p:cNvSpPr>
            <a:spLocks noGrp="1"/>
          </p:cNvSpPr>
          <p:nvPr>
            <p:ph type="dt" sz="half" idx="11"/>
          </p:nvPr>
        </p:nvSpPr>
        <p:spPr/>
        <p:txBody>
          <a:bodyPr/>
          <a:lstStyle/>
          <a:p>
            <a:fld id="{325EDC8E-E561-4557-ADD6-4D213468FBC1}" type="datetime1">
              <a:rPr lang="en-GB" smtClean="0"/>
              <a:t>05/09/2024</a:t>
            </a:fld>
            <a:endParaRPr lang="en-GB"/>
          </a:p>
        </p:txBody>
      </p:sp>
      <p:sp>
        <p:nvSpPr>
          <p:cNvPr id="5" name="Footer Placeholder 4">
            <a:extLst>
              <a:ext uri="{FF2B5EF4-FFF2-40B4-BE49-F238E27FC236}">
                <a16:creationId xmlns:a16="http://schemas.microsoft.com/office/drawing/2014/main" id="{DA916303-4208-409C-BE83-8D8E405979CF}"/>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99B01215-22C7-448C-8D05-F877CB662332}"/>
              </a:ext>
            </a:extLst>
          </p:cNvPr>
          <p:cNvSpPr>
            <a:spLocks noGrp="1"/>
          </p:cNvSpPr>
          <p:nvPr>
            <p:ph type="body" sz="quarter" idx="13"/>
          </p:nvPr>
        </p:nvSpPr>
        <p:spPr>
          <a:xfrm>
            <a:off x="443304" y="1341437"/>
            <a:ext cx="11305784" cy="50752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5372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nd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2B4C2-FD9E-486B-A6DE-D8F656D24FB2}"/>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25B8D15B-33D8-431E-A5F6-DE42C401C934}"/>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DDF70749-291E-43F5-8D5C-6C1FB07317F2}"/>
              </a:ext>
            </a:extLst>
          </p:cNvPr>
          <p:cNvSpPr>
            <a:spLocks noGrp="1"/>
          </p:cNvSpPr>
          <p:nvPr>
            <p:ph type="dt" sz="half" idx="11"/>
          </p:nvPr>
        </p:nvSpPr>
        <p:spPr/>
        <p:txBody>
          <a:bodyPr/>
          <a:lstStyle/>
          <a:p>
            <a:fld id="{42716478-1F8C-4A71-814F-4695FA2D3D97}" type="datetime1">
              <a:rPr lang="en-GB" smtClean="0"/>
              <a:t>05/09/2024</a:t>
            </a:fld>
            <a:endParaRPr lang="en-GB"/>
          </a:p>
        </p:txBody>
      </p:sp>
      <p:sp>
        <p:nvSpPr>
          <p:cNvPr id="5" name="Footer Placeholder 4">
            <a:extLst>
              <a:ext uri="{FF2B5EF4-FFF2-40B4-BE49-F238E27FC236}">
                <a16:creationId xmlns:a16="http://schemas.microsoft.com/office/drawing/2014/main" id="{C8B6BBCE-7AE9-43CB-8BA0-BCA6EC11F0A9}"/>
              </a:ext>
            </a:extLst>
          </p:cNvPr>
          <p:cNvSpPr>
            <a:spLocks noGrp="1"/>
          </p:cNvSpPr>
          <p:nvPr>
            <p:ph type="ftr" sz="quarter" idx="12"/>
          </p:nvPr>
        </p:nvSpPr>
        <p:spPr/>
        <p:txBody>
          <a:bodyPr/>
          <a:lstStyle/>
          <a:p>
            <a:endParaRPr lang="en-GB"/>
          </a:p>
        </p:txBody>
      </p:sp>
      <p:sp>
        <p:nvSpPr>
          <p:cNvPr id="7" name="Text Placeholder 6">
            <a:extLst>
              <a:ext uri="{FF2B5EF4-FFF2-40B4-BE49-F238E27FC236}">
                <a16:creationId xmlns:a16="http://schemas.microsoft.com/office/drawing/2014/main" id="{58F136E1-6A02-4DC5-B65A-AA5CD984B3EE}"/>
              </a:ext>
            </a:extLst>
          </p:cNvPr>
          <p:cNvSpPr>
            <a:spLocks noGrp="1"/>
          </p:cNvSpPr>
          <p:nvPr>
            <p:ph type="body" sz="quarter" idx="13"/>
          </p:nvPr>
        </p:nvSpPr>
        <p:spPr>
          <a:xfrm>
            <a:off x="442912" y="1341437"/>
            <a:ext cx="8452893" cy="50752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Picture Placeholder 8">
            <a:extLst>
              <a:ext uri="{FF2B5EF4-FFF2-40B4-BE49-F238E27FC236}">
                <a16:creationId xmlns:a16="http://schemas.microsoft.com/office/drawing/2014/main" id="{B8DF5982-F4B6-43FD-A669-D47E3BB66E74}"/>
              </a:ext>
            </a:extLst>
          </p:cNvPr>
          <p:cNvSpPr>
            <a:spLocks noGrp="1"/>
          </p:cNvSpPr>
          <p:nvPr>
            <p:ph type="pic" sz="quarter" idx="14"/>
          </p:nvPr>
        </p:nvSpPr>
        <p:spPr>
          <a:xfrm>
            <a:off x="9409088" y="1341438"/>
            <a:ext cx="2340000" cy="2340000"/>
          </a:xfrm>
          <a:prstGeom prst="teardrop">
            <a:avLst/>
          </a:prstGeom>
        </p:spPr>
        <p:txBody>
          <a:bodyPr>
            <a:normAutofit/>
          </a:bodyPr>
          <a:lstStyle>
            <a:lvl1pPr marL="0" indent="0" algn="ctr">
              <a:buNone/>
              <a:defRPr sz="1800"/>
            </a:lvl1pPr>
          </a:lstStyle>
          <a:p>
            <a:r>
              <a:rPr lang="en-US"/>
              <a:t>Click icon to add picture</a:t>
            </a:r>
            <a:endParaRPr lang="en-GB"/>
          </a:p>
        </p:txBody>
      </p:sp>
      <p:sp>
        <p:nvSpPr>
          <p:cNvPr id="11" name="Picture Placeholder 8">
            <a:extLst>
              <a:ext uri="{FF2B5EF4-FFF2-40B4-BE49-F238E27FC236}">
                <a16:creationId xmlns:a16="http://schemas.microsoft.com/office/drawing/2014/main" id="{02A6F312-742F-4B9A-B374-DED7282AE2BA}"/>
              </a:ext>
            </a:extLst>
          </p:cNvPr>
          <p:cNvSpPr>
            <a:spLocks noGrp="1"/>
          </p:cNvSpPr>
          <p:nvPr>
            <p:ph type="pic" sz="quarter" idx="15"/>
          </p:nvPr>
        </p:nvSpPr>
        <p:spPr>
          <a:xfrm>
            <a:off x="9409088" y="4076674"/>
            <a:ext cx="2340000" cy="2340000"/>
          </a:xfrm>
          <a:prstGeom prst="teardrop">
            <a:avLst/>
          </a:prstGeom>
        </p:spPr>
        <p:txBody>
          <a:bodyPr>
            <a:normAutofit/>
          </a:bodyPr>
          <a:lstStyle>
            <a:lvl1pPr marL="0" indent="0" algn="ctr">
              <a:buNone/>
              <a:defRPr sz="1800"/>
            </a:lvl1pPr>
          </a:lstStyle>
          <a:p>
            <a:r>
              <a:rPr lang="en-US"/>
              <a:t>Click icon to add picture</a:t>
            </a:r>
            <a:endParaRPr lang="en-GB"/>
          </a:p>
        </p:txBody>
      </p:sp>
    </p:spTree>
    <p:extLst>
      <p:ext uri="{BB962C8B-B14F-4D97-AF65-F5344CB8AC3E}">
        <p14:creationId xmlns:p14="http://schemas.microsoft.com/office/powerpoint/2010/main" val="3815413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186B-535D-4B79-A81D-E816BDA98655}"/>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A86F0AFF-C98A-4E6B-B345-3AB50C01F623}"/>
              </a:ext>
            </a:extLst>
          </p:cNvPr>
          <p:cNvSpPr>
            <a:spLocks noGrp="1"/>
          </p:cNvSpPr>
          <p:nvPr>
            <p:ph type="sldNum" sz="quarter" idx="10"/>
          </p:nvPr>
        </p:nvSpPr>
        <p:spPr/>
        <p:txBody>
          <a:bodyPr/>
          <a:lstStyle/>
          <a:p>
            <a:fld id="{3C5A6226-45F5-45DC-8CB0-C52A33C884C0}" type="slidenum">
              <a:rPr lang="en-GB" smtClean="0"/>
              <a:t>‹#›</a:t>
            </a:fld>
            <a:endParaRPr lang="en-GB"/>
          </a:p>
        </p:txBody>
      </p:sp>
      <p:sp>
        <p:nvSpPr>
          <p:cNvPr id="4" name="Date Placeholder 3">
            <a:extLst>
              <a:ext uri="{FF2B5EF4-FFF2-40B4-BE49-F238E27FC236}">
                <a16:creationId xmlns:a16="http://schemas.microsoft.com/office/drawing/2014/main" id="{6483BB3A-272E-4BE1-83AF-F644E589535A}"/>
              </a:ext>
            </a:extLst>
          </p:cNvPr>
          <p:cNvSpPr>
            <a:spLocks noGrp="1"/>
          </p:cNvSpPr>
          <p:nvPr>
            <p:ph type="dt" sz="half" idx="11"/>
          </p:nvPr>
        </p:nvSpPr>
        <p:spPr/>
        <p:txBody>
          <a:bodyPr/>
          <a:lstStyle/>
          <a:p>
            <a:fld id="{CE8A2C73-9A3F-4F85-9F70-ECBFEDD4A8ED}" type="datetime1">
              <a:rPr lang="en-GB" smtClean="0"/>
              <a:t>05/09/2024</a:t>
            </a:fld>
            <a:endParaRPr lang="en-GB"/>
          </a:p>
        </p:txBody>
      </p:sp>
      <p:sp>
        <p:nvSpPr>
          <p:cNvPr id="5" name="Footer Placeholder 4">
            <a:extLst>
              <a:ext uri="{FF2B5EF4-FFF2-40B4-BE49-F238E27FC236}">
                <a16:creationId xmlns:a16="http://schemas.microsoft.com/office/drawing/2014/main" id="{E6B2F545-10E0-4768-8F9E-73529C3BB4F1}"/>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94668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7AA0-38F5-4C29-BCED-CB75C143988C}"/>
              </a:ext>
            </a:extLst>
          </p:cNvPr>
          <p:cNvSpPr>
            <a:spLocks noGrp="1"/>
          </p:cNvSpPr>
          <p:nvPr>
            <p:ph type="title"/>
          </p:nvPr>
        </p:nvSpPr>
        <p:spPr>
          <a:xfrm>
            <a:off x="442912" y="3009063"/>
            <a:ext cx="11306175" cy="839874"/>
          </a:xfrm>
        </p:spPr>
        <p:txBody>
          <a:bodyPr>
            <a:noAutofit/>
          </a:bodyPr>
          <a:lstStyle>
            <a:lvl1pPr algn="ct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5F1FD5E-E34E-429E-9DBC-EEDAADEAD0BF}"/>
              </a:ext>
            </a:extLst>
          </p:cNvPr>
          <p:cNvSpPr>
            <a:spLocks noGrp="1"/>
          </p:cNvSpPr>
          <p:nvPr>
            <p:ph type="sldNum" sz="quarter" idx="10"/>
          </p:nvPr>
        </p:nvSpPr>
        <p:spPr/>
        <p:txBody>
          <a:bodyPr/>
          <a:lstStyle>
            <a:lvl1pPr>
              <a:defRPr>
                <a:solidFill>
                  <a:schemeClr val="tx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59751A3A-1DF8-40FD-A62B-5F1ACF6A4D84}"/>
              </a:ext>
            </a:extLst>
          </p:cNvPr>
          <p:cNvSpPr>
            <a:spLocks noGrp="1"/>
          </p:cNvSpPr>
          <p:nvPr>
            <p:ph type="dt" sz="half" idx="11"/>
          </p:nvPr>
        </p:nvSpPr>
        <p:spPr/>
        <p:txBody>
          <a:bodyPr/>
          <a:lstStyle/>
          <a:p>
            <a:fld id="{4FC2927F-22B8-40D8-BC10-0CA66308E11A}" type="datetime1">
              <a:rPr lang="en-GB" smtClean="0"/>
              <a:t>05/09/2024</a:t>
            </a:fld>
            <a:endParaRPr lang="en-GB"/>
          </a:p>
        </p:txBody>
      </p:sp>
      <p:sp>
        <p:nvSpPr>
          <p:cNvPr id="5" name="Footer Placeholder 4">
            <a:extLst>
              <a:ext uri="{FF2B5EF4-FFF2-40B4-BE49-F238E27FC236}">
                <a16:creationId xmlns:a16="http://schemas.microsoft.com/office/drawing/2014/main" id="{1C82A81E-C522-4782-8975-BDB49B3B692D}"/>
              </a:ext>
            </a:extLst>
          </p:cNvPr>
          <p:cNvSpPr>
            <a:spLocks noGrp="1"/>
          </p:cNvSpPr>
          <p:nvPr>
            <p:ph type="ftr" sz="quarter" idx="12"/>
          </p:nvPr>
        </p:nvSpPr>
        <p:spPr/>
        <p:txBody>
          <a:bodyPr/>
          <a:lstStyle/>
          <a:p>
            <a:endParaRPr lang="en-GB"/>
          </a:p>
        </p:txBody>
      </p:sp>
    </p:spTree>
    <p:extLst>
      <p:ext uri="{BB962C8B-B14F-4D97-AF65-F5344CB8AC3E}">
        <p14:creationId xmlns:p14="http://schemas.microsoft.com/office/powerpoint/2010/main" val="381686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solidFill>
                  <a:schemeClr val="tx1"/>
                </a:solidFill>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bg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2126466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09A1C-C14D-4E52-C8DD-D1185CAD338A}"/>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F5DF5F39-DD9A-EB12-FB4F-E739DA2088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6842EB63-5F5A-C854-7497-1B113355D69E}"/>
              </a:ext>
            </a:extLst>
          </p:cNvPr>
          <p:cNvSpPr>
            <a:spLocks noGrp="1"/>
          </p:cNvSpPr>
          <p:nvPr>
            <p:ph type="dt" sz="half" idx="10"/>
          </p:nvPr>
        </p:nvSpPr>
        <p:spPr/>
        <p:txBody>
          <a:bodyPr/>
          <a:lstStyle/>
          <a:p>
            <a:fld id="{1EA0C997-F2D0-4A61-85C2-AA5A8A806B63}" type="datetimeFigureOut">
              <a:rPr lang="en-IE" smtClean="0"/>
              <a:t>05/09/2024</a:t>
            </a:fld>
            <a:endParaRPr lang="en-IE"/>
          </a:p>
        </p:txBody>
      </p:sp>
      <p:sp>
        <p:nvSpPr>
          <p:cNvPr id="5" name="Footer Placeholder 4">
            <a:extLst>
              <a:ext uri="{FF2B5EF4-FFF2-40B4-BE49-F238E27FC236}">
                <a16:creationId xmlns:a16="http://schemas.microsoft.com/office/drawing/2014/main" id="{5E0C2B7C-ECDB-9719-35F4-33DBD3816917}"/>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A1D6BF0A-4693-2868-F0FC-A8BADEA00BE3}"/>
              </a:ext>
            </a:extLst>
          </p:cNvPr>
          <p:cNvSpPr>
            <a:spLocks noGrp="1"/>
          </p:cNvSpPr>
          <p:nvPr>
            <p:ph type="sldNum" sz="quarter" idx="12"/>
          </p:nvPr>
        </p:nvSpPr>
        <p:spPr/>
        <p:txBody>
          <a:bodyPr/>
          <a:lstStyle/>
          <a:p>
            <a:fld id="{B65E9EA2-BC08-4AFE-B0CA-3F4B7E89289F}" type="slidenum">
              <a:rPr lang="en-IE" smtClean="0"/>
              <a:t>‹#›</a:t>
            </a:fld>
            <a:endParaRPr lang="en-IE"/>
          </a:p>
        </p:txBody>
      </p:sp>
    </p:spTree>
    <p:extLst>
      <p:ext uri="{BB962C8B-B14F-4D97-AF65-F5344CB8AC3E}">
        <p14:creationId xmlns:p14="http://schemas.microsoft.com/office/powerpoint/2010/main" val="1251680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0E69F-3597-416E-9DAB-AE2C4D1E4019}"/>
              </a:ext>
            </a:extLst>
          </p:cNvPr>
          <p:cNvSpPr>
            <a:spLocks noGrp="1"/>
          </p:cNvSpPr>
          <p:nvPr>
            <p:ph type="title"/>
          </p:nvPr>
        </p:nvSpPr>
        <p:spPr>
          <a:xfrm>
            <a:off x="1202569" y="2560320"/>
            <a:ext cx="7420926" cy="1708554"/>
          </a:xfrm>
        </p:spPr>
        <p:txBody>
          <a:bodyPr anchor="b">
            <a:normAutofit/>
          </a:bodyPr>
          <a:lstStyle>
            <a:lvl1pPr>
              <a:defRPr sz="4000"/>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94C9747F-3B03-4218-95F3-E8AE000CDBD6}"/>
              </a:ext>
            </a:extLst>
          </p:cNvPr>
          <p:cNvSpPr>
            <a:spLocks noGrp="1"/>
          </p:cNvSpPr>
          <p:nvPr>
            <p:ph type="sldNum" sz="quarter" idx="10"/>
          </p:nvPr>
        </p:nvSpPr>
        <p:spPr/>
        <p:txBody>
          <a:bodyPr/>
          <a:lstStyle>
            <a:lvl1pPr>
              <a:defRPr>
                <a:solidFill>
                  <a:schemeClr val="tx1"/>
                </a:solidFill>
              </a:defRPr>
            </a:lvl1pPr>
          </a:lstStyle>
          <a:p>
            <a:fld id="{3C5A6226-45F5-45DC-8CB0-C52A33C884C0}" type="slidenum">
              <a:rPr lang="en-GB" smtClean="0"/>
              <a:pPr/>
              <a:t>‹#›</a:t>
            </a:fld>
            <a:endParaRPr lang="en-GB"/>
          </a:p>
        </p:txBody>
      </p:sp>
      <p:sp>
        <p:nvSpPr>
          <p:cNvPr id="4" name="Date Placeholder 3">
            <a:extLst>
              <a:ext uri="{FF2B5EF4-FFF2-40B4-BE49-F238E27FC236}">
                <a16:creationId xmlns:a16="http://schemas.microsoft.com/office/drawing/2014/main" id="{AF5677B1-1A0A-40FD-853B-A4C476B8064E}"/>
              </a:ext>
            </a:extLst>
          </p:cNvPr>
          <p:cNvSpPr>
            <a:spLocks noGrp="1"/>
          </p:cNvSpPr>
          <p:nvPr>
            <p:ph type="dt" sz="half" idx="11"/>
          </p:nvPr>
        </p:nvSpPr>
        <p:spPr/>
        <p:txBody>
          <a:bodyPr/>
          <a:lstStyle/>
          <a:p>
            <a:fld id="{5AFF64B9-DDA1-4E82-9289-4FAB6E3C52C3}" type="datetime1">
              <a:rPr lang="en-GB" smtClean="0"/>
              <a:t>05/09/2024</a:t>
            </a:fld>
            <a:endParaRPr lang="en-GB"/>
          </a:p>
        </p:txBody>
      </p:sp>
      <p:sp>
        <p:nvSpPr>
          <p:cNvPr id="5" name="Footer Placeholder 4">
            <a:extLst>
              <a:ext uri="{FF2B5EF4-FFF2-40B4-BE49-F238E27FC236}">
                <a16:creationId xmlns:a16="http://schemas.microsoft.com/office/drawing/2014/main" id="{21DA17DD-3099-40D6-AD2C-C92B5D0E6C93}"/>
              </a:ext>
            </a:extLst>
          </p:cNvPr>
          <p:cNvSpPr>
            <a:spLocks noGrp="1"/>
          </p:cNvSpPr>
          <p:nvPr>
            <p:ph type="ftr" sz="quarter" idx="12"/>
          </p:nvPr>
        </p:nvSpPr>
        <p:spPr/>
        <p:txBody>
          <a:bodyPr/>
          <a:lstStyle/>
          <a:p>
            <a:endParaRPr lang="en-GB"/>
          </a:p>
        </p:txBody>
      </p:sp>
      <p:sp>
        <p:nvSpPr>
          <p:cNvPr id="12" name="Text Placeholder 11">
            <a:extLst>
              <a:ext uri="{FF2B5EF4-FFF2-40B4-BE49-F238E27FC236}">
                <a16:creationId xmlns:a16="http://schemas.microsoft.com/office/drawing/2014/main" id="{83CDA03E-BE6C-48A8-B81C-A2EE94333E33}"/>
              </a:ext>
            </a:extLst>
          </p:cNvPr>
          <p:cNvSpPr>
            <a:spLocks noGrp="1"/>
          </p:cNvSpPr>
          <p:nvPr>
            <p:ph type="body" sz="quarter" idx="13"/>
          </p:nvPr>
        </p:nvSpPr>
        <p:spPr>
          <a:xfrm>
            <a:off x="1202568" y="4427541"/>
            <a:ext cx="7420925" cy="1298010"/>
          </a:xfrm>
        </p:spPr>
        <p:txBody>
          <a:bodyPr lIns="0" rIns="0">
            <a:normAutofit/>
          </a:bodyPr>
          <a:lstStyle>
            <a:lvl1pPr marL="0" indent="0">
              <a:buNone/>
              <a:defRPr sz="3200">
                <a:solidFill>
                  <a:schemeClr val="bg1"/>
                </a:solidFill>
              </a:defRPr>
            </a:lvl1pPr>
          </a:lstStyle>
          <a:p>
            <a:pPr lvl="0"/>
            <a:r>
              <a:rPr lang="en-US"/>
              <a:t>Edit Master text style</a:t>
            </a:r>
            <a:endParaRPr lang="en-GB"/>
          </a:p>
        </p:txBody>
      </p:sp>
    </p:spTree>
    <p:extLst>
      <p:ext uri="{BB962C8B-B14F-4D97-AF65-F5344CB8AC3E}">
        <p14:creationId xmlns:p14="http://schemas.microsoft.com/office/powerpoint/2010/main" val="2581163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7.xml"/><Relationship Id="rId7"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65E4A-3BE4-4F34-B343-CBD7072BCAFB}"/>
              </a:ext>
            </a:extLst>
          </p:cNvPr>
          <p:cNvSpPr>
            <a:spLocks noGrp="1"/>
          </p:cNvSpPr>
          <p:nvPr>
            <p:ph type="title"/>
          </p:nvPr>
        </p:nvSpPr>
        <p:spPr>
          <a:xfrm>
            <a:off x="442913" y="18256"/>
            <a:ext cx="7660078" cy="839874"/>
          </a:xfrm>
          <a:prstGeom prst="rect">
            <a:avLst/>
          </a:prstGeom>
        </p:spPr>
        <p:txBody>
          <a:bodyPr vert="horz" lIns="0" tIns="180000" rIns="0" bIns="18000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611875-2C71-4517-8FDB-4E6667F354C0}"/>
              </a:ext>
            </a:extLst>
          </p:cNvPr>
          <p:cNvSpPr>
            <a:spLocks noGrp="1"/>
          </p:cNvSpPr>
          <p:nvPr>
            <p:ph type="body" idx="1"/>
          </p:nvPr>
        </p:nvSpPr>
        <p:spPr>
          <a:xfrm>
            <a:off x="442913" y="1341437"/>
            <a:ext cx="11306174" cy="5075237"/>
          </a:xfrm>
          <a:prstGeom prst="rect">
            <a:avLst/>
          </a:prstGeom>
        </p:spPr>
        <p:txBody>
          <a:bodyPr vert="horz" lIns="91440" tIns="90000" rIns="91440" bIns="9000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7B48157B-5A74-4A04-A3D6-56D5580B4199}"/>
              </a:ext>
            </a:extLst>
          </p:cNvPr>
          <p:cNvSpPr>
            <a:spLocks noGrp="1"/>
          </p:cNvSpPr>
          <p:nvPr>
            <p:ph type="sldNum" sz="quarter" idx="4"/>
          </p:nvPr>
        </p:nvSpPr>
        <p:spPr>
          <a:xfrm>
            <a:off x="10934564" y="6436904"/>
            <a:ext cx="1176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A6226-45F5-45DC-8CB0-C52A33C884C0}" type="slidenum">
              <a:rPr lang="en-GB" smtClean="0"/>
              <a:t>‹#›</a:t>
            </a:fld>
            <a:endParaRPr lang="en-GB"/>
          </a:p>
        </p:txBody>
      </p:sp>
      <p:sp>
        <p:nvSpPr>
          <p:cNvPr id="8" name="Date Placeholder 7">
            <a:extLst>
              <a:ext uri="{FF2B5EF4-FFF2-40B4-BE49-F238E27FC236}">
                <a16:creationId xmlns:a16="http://schemas.microsoft.com/office/drawing/2014/main" id="{B1BDF9D1-CB6F-4381-B63B-EF9AC0208328}"/>
              </a:ext>
            </a:extLst>
          </p:cNvPr>
          <p:cNvSpPr>
            <a:spLocks noGrp="1"/>
          </p:cNvSpPr>
          <p:nvPr>
            <p:ph type="dt" sz="half" idx="2"/>
          </p:nvPr>
        </p:nvSpPr>
        <p:spPr>
          <a:xfrm>
            <a:off x="364535" y="6436903"/>
            <a:ext cx="117688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44980-AC87-42BC-98E8-C2EAE35A2E11}" type="datetime1">
              <a:rPr lang="en-GB" smtClean="0"/>
              <a:t>05/09/2024</a:t>
            </a:fld>
            <a:endParaRPr lang="en-GB"/>
          </a:p>
        </p:txBody>
      </p:sp>
      <p:sp>
        <p:nvSpPr>
          <p:cNvPr id="9" name="Footer Placeholder 8">
            <a:extLst>
              <a:ext uri="{FF2B5EF4-FFF2-40B4-BE49-F238E27FC236}">
                <a16:creationId xmlns:a16="http://schemas.microsoft.com/office/drawing/2014/main" id="{ABB8F4B3-4414-4919-B25B-5EC8BCD39E07}"/>
              </a:ext>
            </a:extLst>
          </p:cNvPr>
          <p:cNvSpPr>
            <a:spLocks noGrp="1"/>
          </p:cNvSpPr>
          <p:nvPr>
            <p:ph type="ftr" sz="quarter" idx="3"/>
          </p:nvPr>
        </p:nvSpPr>
        <p:spPr>
          <a:xfrm>
            <a:off x="1541417" y="6436903"/>
            <a:ext cx="939314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extLst>
      <p:ext uri="{BB962C8B-B14F-4D97-AF65-F5344CB8AC3E}">
        <p14:creationId xmlns:p14="http://schemas.microsoft.com/office/powerpoint/2010/main" val="1663713451"/>
      </p:ext>
    </p:extLst>
  </p:cSld>
  <p:clrMap bg1="lt1" tx1="dk1" bg2="lt2" tx2="dk2" accent1="accent1" accent2="accent2" accent3="accent3" accent4="accent4" accent5="accent5" accent6="accent6" hlink="hlink" folHlink="folHlink"/>
  <p:sldLayoutIdLst>
    <p:sldLayoutId id="2147483652" r:id="rId1"/>
    <p:sldLayoutId id="2147483673" r:id="rId2"/>
    <p:sldLayoutId id="2147483650" r:id="rId3"/>
    <p:sldLayoutId id="2147483653" r:id="rId4"/>
    <p:sldLayoutId id="2147483654" r:id="rId5"/>
    <p:sldLayoutId id="2147483655" r:id="rId6"/>
    <p:sldLayoutId id="2147483657" r:id="rId7"/>
    <p:sldLayoutId id="2147483674" r:id="rId8"/>
  </p:sldLayoutIdLst>
  <p:hf hdr="0" ftr="0" dt="0"/>
  <p:txStyles>
    <p:titleStyle>
      <a:lvl1pPr algn="l" defTabSz="914400" rtl="0" eaLnBrk="1" latinLnBrk="0" hangingPunct="1">
        <a:lnSpc>
          <a:spcPct val="90000"/>
        </a:lnSpc>
        <a:spcBef>
          <a:spcPct val="0"/>
        </a:spcBef>
        <a:buNone/>
        <a:defRPr sz="2600" kern="1200">
          <a:solidFill>
            <a:schemeClr val="bg1"/>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79" userDrawn="1">
          <p15:clr>
            <a:srgbClr val="F26B43"/>
          </p15:clr>
        </p15:guide>
        <p15:guide id="3" pos="7401" userDrawn="1">
          <p15:clr>
            <a:srgbClr val="F26B43"/>
          </p15:clr>
        </p15:guide>
        <p15:guide id="4" orient="horz" pos="82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65E4A-3BE4-4F34-B343-CBD7072BCAFB}"/>
              </a:ext>
            </a:extLst>
          </p:cNvPr>
          <p:cNvSpPr>
            <a:spLocks noGrp="1"/>
          </p:cNvSpPr>
          <p:nvPr>
            <p:ph type="title"/>
          </p:nvPr>
        </p:nvSpPr>
        <p:spPr>
          <a:xfrm>
            <a:off x="442913" y="18256"/>
            <a:ext cx="7660078" cy="839874"/>
          </a:xfrm>
          <a:prstGeom prst="rect">
            <a:avLst/>
          </a:prstGeom>
        </p:spPr>
        <p:txBody>
          <a:bodyPr vert="horz" lIns="0" tIns="180000" rIns="0" bIns="18000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611875-2C71-4517-8FDB-4E6667F354C0}"/>
              </a:ext>
            </a:extLst>
          </p:cNvPr>
          <p:cNvSpPr>
            <a:spLocks noGrp="1"/>
          </p:cNvSpPr>
          <p:nvPr>
            <p:ph type="body" idx="1"/>
          </p:nvPr>
        </p:nvSpPr>
        <p:spPr>
          <a:xfrm>
            <a:off x="442913" y="1341437"/>
            <a:ext cx="11306174" cy="5075237"/>
          </a:xfrm>
          <a:prstGeom prst="rect">
            <a:avLst/>
          </a:prstGeom>
        </p:spPr>
        <p:txBody>
          <a:bodyPr vert="horz" lIns="91440" tIns="90000" rIns="91440" bIns="9000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7B48157B-5A74-4A04-A3D6-56D5580B4199}"/>
              </a:ext>
            </a:extLst>
          </p:cNvPr>
          <p:cNvSpPr>
            <a:spLocks noGrp="1"/>
          </p:cNvSpPr>
          <p:nvPr>
            <p:ph type="sldNum" sz="quarter" idx="4"/>
          </p:nvPr>
        </p:nvSpPr>
        <p:spPr>
          <a:xfrm>
            <a:off x="10934564" y="6436904"/>
            <a:ext cx="1176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A6226-45F5-45DC-8CB0-C52A33C884C0}" type="slidenum">
              <a:rPr lang="en-GB" smtClean="0"/>
              <a:t>‹#›</a:t>
            </a:fld>
            <a:endParaRPr lang="en-GB"/>
          </a:p>
        </p:txBody>
      </p:sp>
      <p:sp>
        <p:nvSpPr>
          <p:cNvPr id="8" name="Date Placeholder 7">
            <a:extLst>
              <a:ext uri="{FF2B5EF4-FFF2-40B4-BE49-F238E27FC236}">
                <a16:creationId xmlns:a16="http://schemas.microsoft.com/office/drawing/2014/main" id="{B1BDF9D1-CB6F-4381-B63B-EF9AC0208328}"/>
              </a:ext>
            </a:extLst>
          </p:cNvPr>
          <p:cNvSpPr>
            <a:spLocks noGrp="1"/>
          </p:cNvSpPr>
          <p:nvPr>
            <p:ph type="dt" sz="half" idx="2"/>
          </p:nvPr>
        </p:nvSpPr>
        <p:spPr>
          <a:xfrm>
            <a:off x="364535" y="6436903"/>
            <a:ext cx="117688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44980-AC87-42BC-98E8-C2EAE35A2E11}" type="datetime1">
              <a:rPr lang="en-GB" smtClean="0"/>
              <a:t>05/09/2024</a:t>
            </a:fld>
            <a:endParaRPr lang="en-GB"/>
          </a:p>
        </p:txBody>
      </p:sp>
      <p:sp>
        <p:nvSpPr>
          <p:cNvPr id="9" name="Footer Placeholder 8">
            <a:extLst>
              <a:ext uri="{FF2B5EF4-FFF2-40B4-BE49-F238E27FC236}">
                <a16:creationId xmlns:a16="http://schemas.microsoft.com/office/drawing/2014/main" id="{ABB8F4B3-4414-4919-B25B-5EC8BCD39E07}"/>
              </a:ext>
            </a:extLst>
          </p:cNvPr>
          <p:cNvSpPr>
            <a:spLocks noGrp="1"/>
          </p:cNvSpPr>
          <p:nvPr>
            <p:ph type="ftr" sz="quarter" idx="3"/>
          </p:nvPr>
        </p:nvSpPr>
        <p:spPr>
          <a:xfrm>
            <a:off x="1541417" y="6436903"/>
            <a:ext cx="939314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extLst>
      <p:ext uri="{BB962C8B-B14F-4D97-AF65-F5344CB8AC3E}">
        <p14:creationId xmlns:p14="http://schemas.microsoft.com/office/powerpoint/2010/main" val="233308660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Lst>
  <p:hf hdr="0" ftr="0" dt="0"/>
  <p:txStyles>
    <p:titleStyle>
      <a:lvl1pPr algn="l" defTabSz="914400" rtl="0" eaLnBrk="1" latinLnBrk="0" hangingPunct="1">
        <a:lnSpc>
          <a:spcPct val="90000"/>
        </a:lnSpc>
        <a:spcBef>
          <a:spcPct val="0"/>
        </a:spcBef>
        <a:buNone/>
        <a:defRPr sz="2600" kern="1200">
          <a:solidFill>
            <a:schemeClr val="bg1"/>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79">
          <p15:clr>
            <a:srgbClr val="F26B43"/>
          </p15:clr>
        </p15:guide>
        <p15:guide id="3" pos="7401">
          <p15:clr>
            <a:srgbClr val="F26B43"/>
          </p15:clr>
        </p15:guide>
        <p15:guide id="4" orient="horz" pos="84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65E4A-3BE4-4F34-B343-CBD7072BCAFB}"/>
              </a:ext>
            </a:extLst>
          </p:cNvPr>
          <p:cNvSpPr>
            <a:spLocks noGrp="1"/>
          </p:cNvSpPr>
          <p:nvPr>
            <p:ph type="title"/>
          </p:nvPr>
        </p:nvSpPr>
        <p:spPr>
          <a:xfrm>
            <a:off x="442913" y="18256"/>
            <a:ext cx="7660078" cy="839874"/>
          </a:xfrm>
          <a:prstGeom prst="rect">
            <a:avLst/>
          </a:prstGeom>
        </p:spPr>
        <p:txBody>
          <a:bodyPr vert="horz" lIns="0" tIns="180000" rIns="0" bIns="18000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611875-2C71-4517-8FDB-4E6667F354C0}"/>
              </a:ext>
            </a:extLst>
          </p:cNvPr>
          <p:cNvSpPr>
            <a:spLocks noGrp="1"/>
          </p:cNvSpPr>
          <p:nvPr>
            <p:ph type="body" idx="1"/>
          </p:nvPr>
        </p:nvSpPr>
        <p:spPr>
          <a:xfrm>
            <a:off x="442913" y="1341437"/>
            <a:ext cx="11306174" cy="5075237"/>
          </a:xfrm>
          <a:prstGeom prst="rect">
            <a:avLst/>
          </a:prstGeom>
        </p:spPr>
        <p:txBody>
          <a:bodyPr vert="horz" lIns="91440" tIns="90000" rIns="91440" bIns="9000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7B48157B-5A74-4A04-A3D6-56D5580B4199}"/>
              </a:ext>
            </a:extLst>
          </p:cNvPr>
          <p:cNvSpPr>
            <a:spLocks noGrp="1"/>
          </p:cNvSpPr>
          <p:nvPr>
            <p:ph type="sldNum" sz="quarter" idx="4"/>
          </p:nvPr>
        </p:nvSpPr>
        <p:spPr>
          <a:xfrm>
            <a:off x="10934564" y="6436904"/>
            <a:ext cx="117688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A6226-45F5-45DC-8CB0-C52A33C884C0}" type="slidenum">
              <a:rPr lang="en-GB" smtClean="0"/>
              <a:t>‹#›</a:t>
            </a:fld>
            <a:endParaRPr lang="en-GB"/>
          </a:p>
        </p:txBody>
      </p:sp>
      <p:sp>
        <p:nvSpPr>
          <p:cNvPr id="8" name="Date Placeholder 7">
            <a:extLst>
              <a:ext uri="{FF2B5EF4-FFF2-40B4-BE49-F238E27FC236}">
                <a16:creationId xmlns:a16="http://schemas.microsoft.com/office/drawing/2014/main" id="{B1BDF9D1-CB6F-4381-B63B-EF9AC0208328}"/>
              </a:ext>
            </a:extLst>
          </p:cNvPr>
          <p:cNvSpPr>
            <a:spLocks noGrp="1"/>
          </p:cNvSpPr>
          <p:nvPr>
            <p:ph type="dt" sz="half" idx="2"/>
          </p:nvPr>
        </p:nvSpPr>
        <p:spPr>
          <a:xfrm>
            <a:off x="364535" y="6436903"/>
            <a:ext cx="117688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44980-AC87-42BC-98E8-C2EAE35A2E11}" type="datetime1">
              <a:rPr lang="en-GB" smtClean="0"/>
              <a:t>05/09/2024</a:t>
            </a:fld>
            <a:endParaRPr lang="en-GB"/>
          </a:p>
        </p:txBody>
      </p:sp>
      <p:sp>
        <p:nvSpPr>
          <p:cNvPr id="9" name="Footer Placeholder 8">
            <a:extLst>
              <a:ext uri="{FF2B5EF4-FFF2-40B4-BE49-F238E27FC236}">
                <a16:creationId xmlns:a16="http://schemas.microsoft.com/office/drawing/2014/main" id="{ABB8F4B3-4414-4919-B25B-5EC8BCD39E07}"/>
              </a:ext>
            </a:extLst>
          </p:cNvPr>
          <p:cNvSpPr>
            <a:spLocks noGrp="1"/>
          </p:cNvSpPr>
          <p:nvPr>
            <p:ph type="ftr" sz="quarter" idx="3"/>
          </p:nvPr>
        </p:nvSpPr>
        <p:spPr>
          <a:xfrm>
            <a:off x="1541417" y="6436903"/>
            <a:ext cx="939314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extLst>
      <p:ext uri="{BB962C8B-B14F-4D97-AF65-F5344CB8AC3E}">
        <p14:creationId xmlns:p14="http://schemas.microsoft.com/office/powerpoint/2010/main" val="101133392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Lst>
  <p:hf hdr="0" ftr="0" dt="0"/>
  <p:txStyles>
    <p:titleStyle>
      <a:lvl1pPr algn="l" defTabSz="914400" rtl="0" eaLnBrk="1" latinLnBrk="0" hangingPunct="1">
        <a:lnSpc>
          <a:spcPct val="90000"/>
        </a:lnSpc>
        <a:spcBef>
          <a:spcPct val="0"/>
        </a:spcBef>
        <a:buNone/>
        <a:defRPr sz="2600" kern="1200">
          <a:solidFill>
            <a:schemeClr val="bg1"/>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79">
          <p15:clr>
            <a:srgbClr val="F26B43"/>
          </p15:clr>
        </p15:guide>
        <p15:guide id="3" pos="7401">
          <p15:clr>
            <a:srgbClr val="F26B43"/>
          </p15:clr>
        </p15:guide>
        <p15:guide id="4"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423B-D477-4D0C-B270-AF8A5379CCEB}"/>
              </a:ext>
            </a:extLst>
          </p:cNvPr>
          <p:cNvSpPr>
            <a:spLocks noGrp="1"/>
          </p:cNvSpPr>
          <p:nvPr>
            <p:ph type="title"/>
          </p:nvPr>
        </p:nvSpPr>
        <p:spPr/>
        <p:txBody>
          <a:bodyPr/>
          <a:lstStyle/>
          <a:p>
            <a:r>
              <a:rPr lang="en-GB"/>
              <a:t>GC0139 Consultation</a:t>
            </a:r>
          </a:p>
        </p:txBody>
      </p:sp>
      <p:sp>
        <p:nvSpPr>
          <p:cNvPr id="3" name="Slide Number Placeholder 2">
            <a:extLst>
              <a:ext uri="{FF2B5EF4-FFF2-40B4-BE49-F238E27FC236}">
                <a16:creationId xmlns:a16="http://schemas.microsoft.com/office/drawing/2014/main" id="{1BFE978F-1D38-4449-875F-53162605820B}"/>
              </a:ext>
            </a:extLst>
          </p:cNvPr>
          <p:cNvSpPr>
            <a:spLocks noGrp="1"/>
          </p:cNvSpPr>
          <p:nvPr>
            <p:ph type="sldNum" sz="quarter" idx="10"/>
          </p:nvPr>
        </p:nvSpPr>
        <p:spPr/>
        <p:txBody>
          <a:bodyPr/>
          <a:lstStyle/>
          <a:p>
            <a:fld id="{3C5A6226-45F5-45DC-8CB0-C52A33C884C0}" type="slidenum">
              <a:rPr lang="en-GB" smtClean="0"/>
              <a:pPr/>
              <a:t>1</a:t>
            </a:fld>
            <a:endParaRPr lang="en-GB"/>
          </a:p>
        </p:txBody>
      </p:sp>
      <p:sp>
        <p:nvSpPr>
          <p:cNvPr id="4" name="Text Placeholder 3">
            <a:extLst>
              <a:ext uri="{FF2B5EF4-FFF2-40B4-BE49-F238E27FC236}">
                <a16:creationId xmlns:a16="http://schemas.microsoft.com/office/drawing/2014/main" id="{E70DA764-AFB9-404B-B752-BE945F7692C2}"/>
              </a:ext>
            </a:extLst>
          </p:cNvPr>
          <p:cNvSpPr>
            <a:spLocks noGrp="1"/>
          </p:cNvSpPr>
          <p:nvPr>
            <p:ph type="body" sz="quarter" idx="13"/>
          </p:nvPr>
        </p:nvSpPr>
        <p:spPr/>
        <p:txBody>
          <a:bodyPr/>
          <a:lstStyle/>
          <a:p>
            <a:r>
              <a:rPr lang="en-GB"/>
              <a:t>August 2024</a:t>
            </a:r>
          </a:p>
          <a:p>
            <a:r>
              <a:rPr lang="en-GB"/>
              <a:t>Ian Povey, ENWL</a:t>
            </a:r>
          </a:p>
        </p:txBody>
      </p:sp>
    </p:spTree>
    <p:extLst>
      <p:ext uri="{BB962C8B-B14F-4D97-AF65-F5344CB8AC3E}">
        <p14:creationId xmlns:p14="http://schemas.microsoft.com/office/powerpoint/2010/main" val="1521950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C4560-1C9A-8C33-FB1E-BBEFDF9F953B}"/>
              </a:ext>
            </a:extLst>
          </p:cNvPr>
          <p:cNvSpPr>
            <a:spLocks noGrp="1"/>
          </p:cNvSpPr>
          <p:nvPr>
            <p:ph type="title"/>
          </p:nvPr>
        </p:nvSpPr>
        <p:spPr/>
        <p:txBody>
          <a:bodyPr/>
          <a:lstStyle/>
          <a:p>
            <a:r>
              <a:rPr lang="en-GB"/>
              <a:t>Structure of PC.10</a:t>
            </a:r>
          </a:p>
        </p:txBody>
      </p:sp>
      <p:sp>
        <p:nvSpPr>
          <p:cNvPr id="3" name="Slide Number Placeholder 2">
            <a:extLst>
              <a:ext uri="{FF2B5EF4-FFF2-40B4-BE49-F238E27FC236}">
                <a16:creationId xmlns:a16="http://schemas.microsoft.com/office/drawing/2014/main" id="{9F9B783D-FAE1-4E16-C2C3-A87FBA8B9B46}"/>
              </a:ext>
            </a:extLst>
          </p:cNvPr>
          <p:cNvSpPr>
            <a:spLocks noGrp="1"/>
          </p:cNvSpPr>
          <p:nvPr>
            <p:ph type="sldNum" sz="quarter" idx="10"/>
          </p:nvPr>
        </p:nvSpPr>
        <p:spPr/>
        <p:txBody>
          <a:bodyPr/>
          <a:lstStyle/>
          <a:p>
            <a:fld id="{3C5A6226-45F5-45DC-8CB0-C52A33C884C0}" type="slidenum">
              <a:rPr lang="en-GB" smtClean="0"/>
              <a:t>10</a:t>
            </a:fld>
            <a:endParaRPr lang="en-GB"/>
          </a:p>
        </p:txBody>
      </p:sp>
      <p:sp>
        <p:nvSpPr>
          <p:cNvPr id="4" name="Text Placeholder 3">
            <a:extLst>
              <a:ext uri="{FF2B5EF4-FFF2-40B4-BE49-F238E27FC236}">
                <a16:creationId xmlns:a16="http://schemas.microsoft.com/office/drawing/2014/main" id="{7DEF36EA-A7F8-CCF2-BD77-02547AD97FE3}"/>
              </a:ext>
            </a:extLst>
          </p:cNvPr>
          <p:cNvSpPr>
            <a:spLocks noGrp="1"/>
          </p:cNvSpPr>
          <p:nvPr>
            <p:ph type="body" sz="quarter" idx="13"/>
          </p:nvPr>
        </p:nvSpPr>
        <p:spPr/>
        <p:txBody>
          <a:bodyPr>
            <a:normAutofit lnSpcReduction="10000"/>
          </a:bodyPr>
          <a:lstStyle/>
          <a:p>
            <a:pPr marL="0" indent="0">
              <a:spcAft>
                <a:spcPts val="1200"/>
              </a:spcAft>
              <a:buNone/>
            </a:pPr>
            <a:r>
              <a:rPr lang="en-GB"/>
              <a:t>PC.10 details submission requirements placed on the Company:</a:t>
            </a:r>
          </a:p>
          <a:p>
            <a:pPr lvl="0">
              <a:lnSpc>
                <a:spcPct val="115000"/>
              </a:lnSpc>
              <a:spcBef>
                <a:spcPts val="0"/>
              </a:spcBef>
            </a:pPr>
            <a:r>
              <a:rPr lang="en-IE"/>
              <a:t>PC.10.1 General Information</a:t>
            </a:r>
          </a:p>
          <a:p>
            <a:pPr lvl="0">
              <a:lnSpc>
                <a:spcPct val="115000"/>
              </a:lnSpc>
              <a:spcBef>
                <a:spcPts val="0"/>
              </a:spcBef>
            </a:pPr>
            <a:r>
              <a:rPr lang="en-IE"/>
              <a:t>PC.10.2 Purpose</a:t>
            </a:r>
          </a:p>
          <a:p>
            <a:pPr lvl="0">
              <a:lnSpc>
                <a:spcPct val="115000"/>
              </a:lnSpc>
              <a:spcBef>
                <a:spcPts val="0"/>
              </a:spcBef>
            </a:pPr>
            <a:r>
              <a:rPr lang="en-IE"/>
              <a:t>PC.10.3 Submissions</a:t>
            </a:r>
          </a:p>
          <a:p>
            <a:pPr lvl="1">
              <a:lnSpc>
                <a:spcPct val="115000"/>
              </a:lnSpc>
              <a:spcBef>
                <a:spcPts val="0"/>
              </a:spcBef>
            </a:pPr>
            <a:r>
              <a:rPr lang="en-IE"/>
              <a:t>Week 12</a:t>
            </a:r>
          </a:p>
          <a:p>
            <a:pPr lvl="1">
              <a:lnSpc>
                <a:spcPct val="115000"/>
              </a:lnSpc>
              <a:spcBef>
                <a:spcPts val="0"/>
              </a:spcBef>
            </a:pPr>
            <a:r>
              <a:rPr lang="en-IE"/>
              <a:t>Week 38</a:t>
            </a:r>
          </a:p>
          <a:p>
            <a:pPr lvl="1">
              <a:lnSpc>
                <a:spcPct val="115000"/>
              </a:lnSpc>
              <a:spcBef>
                <a:spcPts val="0"/>
              </a:spcBef>
            </a:pPr>
            <a:r>
              <a:rPr lang="en-IE" sz="2000"/>
              <a:t>For Distribution Impact assessment or </a:t>
            </a:r>
            <a:r>
              <a:rPr lang="en-GB" sz="2000"/>
              <a:t>Transmission Licensee-initiated modification</a:t>
            </a:r>
            <a:endParaRPr lang="en-IE" sz="2000"/>
          </a:p>
          <a:p>
            <a:pPr>
              <a:lnSpc>
                <a:spcPct val="115000"/>
              </a:lnSpc>
              <a:spcBef>
                <a:spcPts val="0"/>
              </a:spcBef>
            </a:pPr>
            <a:r>
              <a:rPr lang="en-IE"/>
              <a:t>PC.10.4 NETS PSM</a:t>
            </a:r>
          </a:p>
          <a:p>
            <a:pPr lvl="1">
              <a:lnSpc>
                <a:spcPct val="115000"/>
              </a:lnSpc>
              <a:spcBef>
                <a:spcPts val="0"/>
              </a:spcBef>
            </a:pPr>
            <a:r>
              <a:rPr lang="en-IE"/>
              <a:t>Scope</a:t>
            </a:r>
          </a:p>
          <a:p>
            <a:pPr lvl="1">
              <a:lnSpc>
                <a:spcPct val="115000"/>
              </a:lnSpc>
              <a:spcBef>
                <a:spcPts val="0"/>
              </a:spcBef>
            </a:pPr>
            <a:r>
              <a:rPr lang="en-IE" sz="2000"/>
              <a:t>Components of Solved PSM (Structural, Situation, Solution), referring to Appendix PC.G.1 for detailed data requirements</a:t>
            </a:r>
          </a:p>
          <a:p>
            <a:r>
              <a:rPr lang="en-IE"/>
              <a:t>PC.10.5 Assessment of Site Compliance</a:t>
            </a:r>
          </a:p>
          <a:p>
            <a:r>
              <a:rPr lang="en-IE"/>
              <a:t>PC.10.6 Confidentiality and Sharing</a:t>
            </a:r>
          </a:p>
        </p:txBody>
      </p:sp>
    </p:spTree>
    <p:extLst>
      <p:ext uri="{BB962C8B-B14F-4D97-AF65-F5344CB8AC3E}">
        <p14:creationId xmlns:p14="http://schemas.microsoft.com/office/powerpoint/2010/main" val="2091787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D6225-2E88-04AD-07E5-45EEEE0FCB92}"/>
              </a:ext>
            </a:extLst>
          </p:cNvPr>
          <p:cNvSpPr>
            <a:spLocks noGrp="1"/>
          </p:cNvSpPr>
          <p:nvPr>
            <p:ph type="title"/>
          </p:nvPr>
        </p:nvSpPr>
        <p:spPr/>
        <p:txBody>
          <a:bodyPr/>
          <a:lstStyle/>
          <a:p>
            <a:r>
              <a:rPr lang="en-GB"/>
              <a:t>Structure of Appendix PC.G</a:t>
            </a:r>
          </a:p>
        </p:txBody>
      </p:sp>
      <p:sp>
        <p:nvSpPr>
          <p:cNvPr id="3" name="Slide Number Placeholder 2">
            <a:extLst>
              <a:ext uri="{FF2B5EF4-FFF2-40B4-BE49-F238E27FC236}">
                <a16:creationId xmlns:a16="http://schemas.microsoft.com/office/drawing/2014/main" id="{17320F31-FDD6-490D-5A31-C4F8B75348D7}"/>
              </a:ext>
            </a:extLst>
          </p:cNvPr>
          <p:cNvSpPr>
            <a:spLocks noGrp="1"/>
          </p:cNvSpPr>
          <p:nvPr>
            <p:ph type="sldNum" sz="quarter" idx="10"/>
          </p:nvPr>
        </p:nvSpPr>
        <p:spPr/>
        <p:txBody>
          <a:bodyPr/>
          <a:lstStyle/>
          <a:p>
            <a:fld id="{3C5A6226-45F5-45DC-8CB0-C52A33C884C0}" type="slidenum">
              <a:rPr lang="en-GB" smtClean="0"/>
              <a:t>11</a:t>
            </a:fld>
            <a:endParaRPr lang="en-GB"/>
          </a:p>
        </p:txBody>
      </p:sp>
      <p:sp>
        <p:nvSpPr>
          <p:cNvPr id="4" name="Text Placeholder 3">
            <a:extLst>
              <a:ext uri="{FF2B5EF4-FFF2-40B4-BE49-F238E27FC236}">
                <a16:creationId xmlns:a16="http://schemas.microsoft.com/office/drawing/2014/main" id="{9620D3BA-3147-0C1C-C232-B689AA4B99C1}"/>
              </a:ext>
            </a:extLst>
          </p:cNvPr>
          <p:cNvSpPr>
            <a:spLocks noGrp="1"/>
          </p:cNvSpPr>
          <p:nvPr>
            <p:ph type="body" sz="quarter" idx="13"/>
          </p:nvPr>
        </p:nvSpPr>
        <p:spPr/>
        <p:txBody>
          <a:bodyPr/>
          <a:lstStyle/>
          <a:p>
            <a:pPr marL="0" indent="0">
              <a:buNone/>
            </a:pPr>
            <a:r>
              <a:rPr lang="en-GB"/>
              <a:t>Appendix PC.G provides detail in support of PC.9 and PC.10</a:t>
            </a:r>
          </a:p>
          <a:p>
            <a:r>
              <a:rPr lang="en-GB"/>
              <a:t>PC.G.1 Data to be included in a Solved PSM</a:t>
            </a:r>
          </a:p>
          <a:p>
            <a:r>
              <a:rPr lang="en-GB"/>
              <a:t>PC.G.2 Additional data not included in the Solved PSM</a:t>
            </a:r>
          </a:p>
          <a:p>
            <a:r>
              <a:rPr lang="en-GB"/>
              <a:t>PC.G.3 Organisation of PSM data</a:t>
            </a:r>
          </a:p>
          <a:p>
            <a:r>
              <a:rPr lang="en-GB"/>
              <a:t>PC.G.4 PSM Data Exchange Standards</a:t>
            </a:r>
          </a:p>
          <a:p>
            <a:r>
              <a:rPr lang="en-GB"/>
              <a:t>PC.G.5 PSM Scenario Document</a:t>
            </a:r>
          </a:p>
          <a:p>
            <a:r>
              <a:rPr lang="en-GB"/>
              <a:t>PC.G.6 PSM Change Document</a:t>
            </a:r>
          </a:p>
          <a:p>
            <a:r>
              <a:rPr lang="en-GB"/>
              <a:t>PC.G.7 Assessment of Site Compliance</a:t>
            </a:r>
          </a:p>
          <a:p>
            <a:r>
              <a:rPr lang="en-GB"/>
              <a:t>PC.G.8 Generation</a:t>
            </a:r>
          </a:p>
        </p:txBody>
      </p:sp>
    </p:spTree>
    <p:extLst>
      <p:ext uri="{BB962C8B-B14F-4D97-AF65-F5344CB8AC3E}">
        <p14:creationId xmlns:p14="http://schemas.microsoft.com/office/powerpoint/2010/main" val="2140935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8B177-0B95-1CE9-C19E-D74915C08CB0}"/>
              </a:ext>
            </a:extLst>
          </p:cNvPr>
          <p:cNvSpPr>
            <a:spLocks noGrp="1"/>
          </p:cNvSpPr>
          <p:nvPr>
            <p:ph type="title"/>
          </p:nvPr>
        </p:nvSpPr>
        <p:spPr/>
        <p:txBody>
          <a:bodyPr/>
          <a:lstStyle/>
          <a:p>
            <a:r>
              <a:rPr lang="en-GB"/>
              <a:t>Data Submissions - Overview</a:t>
            </a:r>
          </a:p>
        </p:txBody>
      </p:sp>
      <p:sp>
        <p:nvSpPr>
          <p:cNvPr id="4" name="Slide Number Placeholder 3">
            <a:extLst>
              <a:ext uri="{FF2B5EF4-FFF2-40B4-BE49-F238E27FC236}">
                <a16:creationId xmlns:a16="http://schemas.microsoft.com/office/drawing/2014/main" id="{35A2B2FF-C862-5CBA-7598-4083368361F0}"/>
              </a:ext>
            </a:extLst>
          </p:cNvPr>
          <p:cNvSpPr>
            <a:spLocks noGrp="1"/>
          </p:cNvSpPr>
          <p:nvPr>
            <p:ph type="sldNum" sz="quarter" idx="12"/>
          </p:nvPr>
        </p:nvSpPr>
        <p:spPr/>
        <p:txBody>
          <a:bodyPr/>
          <a:lstStyle/>
          <a:p>
            <a:fld id="{B65E9EA2-BC08-4AFE-B0CA-3F4B7E89289F}" type="slidenum">
              <a:rPr lang="en-IE" smtClean="0"/>
              <a:t>12</a:t>
            </a:fld>
            <a:endParaRPr lang="en-IE"/>
          </a:p>
        </p:txBody>
      </p:sp>
      <p:graphicFrame>
        <p:nvGraphicFramePr>
          <p:cNvPr id="5" name="Table 4">
            <a:extLst>
              <a:ext uri="{FF2B5EF4-FFF2-40B4-BE49-F238E27FC236}">
                <a16:creationId xmlns:a16="http://schemas.microsoft.com/office/drawing/2014/main" id="{96272A38-7AC7-D120-7A1C-AD5E77CE214E}"/>
              </a:ext>
            </a:extLst>
          </p:cNvPr>
          <p:cNvGraphicFramePr>
            <a:graphicFrameLocks noGrp="1"/>
          </p:cNvGraphicFramePr>
          <p:nvPr>
            <p:extLst>
              <p:ext uri="{D42A27DB-BD31-4B8C-83A1-F6EECF244321}">
                <p14:modId xmlns:p14="http://schemas.microsoft.com/office/powerpoint/2010/main" val="2525347883"/>
              </p:ext>
            </p:extLst>
          </p:nvPr>
        </p:nvGraphicFramePr>
        <p:xfrm>
          <a:off x="520700" y="1515533"/>
          <a:ext cx="11150600" cy="4944535"/>
        </p:xfrm>
        <a:graphic>
          <a:graphicData uri="http://schemas.openxmlformats.org/drawingml/2006/table">
            <a:tbl>
              <a:tblPr firstRow="1" firstCol="1" bandRow="1"/>
              <a:tblGrid>
                <a:gridCol w="503767">
                  <a:extLst>
                    <a:ext uri="{9D8B030D-6E8A-4147-A177-3AD203B41FA5}">
                      <a16:colId xmlns:a16="http://schemas.microsoft.com/office/drawing/2014/main" val="2129999357"/>
                    </a:ext>
                  </a:extLst>
                </a:gridCol>
                <a:gridCol w="1049866">
                  <a:extLst>
                    <a:ext uri="{9D8B030D-6E8A-4147-A177-3AD203B41FA5}">
                      <a16:colId xmlns:a16="http://schemas.microsoft.com/office/drawing/2014/main" val="3139979919"/>
                    </a:ext>
                  </a:extLst>
                </a:gridCol>
                <a:gridCol w="5681134">
                  <a:extLst>
                    <a:ext uri="{9D8B030D-6E8A-4147-A177-3AD203B41FA5}">
                      <a16:colId xmlns:a16="http://schemas.microsoft.com/office/drawing/2014/main" val="385613353"/>
                    </a:ext>
                  </a:extLst>
                </a:gridCol>
                <a:gridCol w="3915833">
                  <a:extLst>
                    <a:ext uri="{9D8B030D-6E8A-4147-A177-3AD203B41FA5}">
                      <a16:colId xmlns:a16="http://schemas.microsoft.com/office/drawing/2014/main" val="4244931517"/>
                    </a:ext>
                  </a:extLst>
                </a:gridCol>
              </a:tblGrid>
              <a:tr h="330200">
                <a:tc>
                  <a:txBody>
                    <a:bodyPr/>
                    <a:lstStyle/>
                    <a:p>
                      <a:pPr>
                        <a:lnSpc>
                          <a:spcPct val="100000"/>
                        </a:lnSpc>
                        <a:spcAft>
                          <a:spcPts val="0"/>
                        </a:spcAft>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 </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 </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Routine </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As Needed</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17564206"/>
                  </a:ext>
                </a:extLst>
              </a:tr>
              <a:tr h="1253039">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Network Operators</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Power system model (PSM)</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Week 2: Solved </a:t>
                      </a:r>
                      <a:r>
                        <a:rPr lang="en-GB" sz="1800" kern="100" err="1">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Subtransmission</a:t>
                      </a: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PSM </a:t>
                      </a: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for historic NETS minimum demand</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Week 28: Solved </a:t>
                      </a:r>
                      <a:r>
                        <a:rPr lang="en-GB" sz="1800" kern="100" err="1">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Subtransmission</a:t>
                      </a: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PSM </a:t>
                      </a: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for historic NETS peak demand</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800" kern="100">
                          <a:solidFill>
                            <a:srgbClr val="215F9A"/>
                          </a:solidFill>
                          <a:effectLst/>
                          <a:latin typeface="Aptos Narrow" panose="020B0004020202020204" pitchFamily="34" charset="0"/>
                          <a:ea typeface="Aptos" panose="020B0004020202020204" pitchFamily="34" charset="0"/>
                          <a:cs typeface="Arial" panose="020B0604020202020204" pitchFamily="34" charset="0"/>
                        </a:rPr>
                        <a:t>Evaluation of Transmission Impact assessment</a:t>
                      </a: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Planned connections and updated network development projects</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38095001"/>
                  </a:ext>
                </a:extLst>
              </a:tr>
              <a:tr h="602887">
                <a:tc vMerge="1">
                  <a:txBody>
                    <a:bodyPr/>
                    <a:lstStyle/>
                    <a:p>
                      <a:endParaRPr lang="en-IE"/>
                    </a:p>
                  </a:txBody>
                  <a:tcPr/>
                </a:tc>
                <a:tc>
                  <a:txBody>
                    <a:bodyPr/>
                    <a:lstStyle/>
                    <a:p>
                      <a:pPr>
                        <a:lnSpc>
                          <a:spcPct val="100000"/>
                        </a:lnSpc>
                        <a:spcAft>
                          <a:spcPts val="0"/>
                        </a:spcAft>
                      </a:pPr>
                      <a:r>
                        <a:rPr lang="en-GB" sz="1800" kern="100">
                          <a:solidFill>
                            <a:srgbClr val="50164A"/>
                          </a:solidFill>
                          <a:effectLst/>
                          <a:latin typeface="Aptos Narrow" panose="020B0004020202020204" pitchFamily="34" charset="0"/>
                          <a:ea typeface="Aptos" panose="020B0004020202020204" pitchFamily="34" charset="0"/>
                          <a:cs typeface="Times New Roman" panose="02020603050405020304" pitchFamily="18" charset="0"/>
                        </a:rPr>
                        <a:t>Tabular</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r>
                        <a:rPr lang="en-GB" sz="1800" kern="100">
                          <a:solidFill>
                            <a:srgbClr val="50164A"/>
                          </a:solidFill>
                          <a:effectLst/>
                          <a:latin typeface="Aptos Narrow" panose="020B0004020202020204" pitchFamily="34" charset="0"/>
                          <a:ea typeface="Aptos" panose="020B0004020202020204" pitchFamily="34" charset="0"/>
                          <a:cs typeface="Times New Roman" panose="02020603050405020304" pitchFamily="18" charset="0"/>
                        </a:rPr>
                        <a:t>Week 2: Schedules 21C-E, 21G-J</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p>
                      <a:pPr>
                        <a:lnSpc>
                          <a:spcPct val="100000"/>
                        </a:lnSpc>
                        <a:spcAft>
                          <a:spcPts val="0"/>
                        </a:spcAft>
                      </a:pPr>
                      <a:r>
                        <a:rPr lang="en-GB" sz="1800" kern="100">
                          <a:solidFill>
                            <a:srgbClr val="50164A"/>
                          </a:solidFill>
                          <a:effectLst/>
                          <a:latin typeface="Aptos Narrow" panose="020B0004020202020204" pitchFamily="34" charset="0"/>
                          <a:ea typeface="Aptos" panose="020B0004020202020204" pitchFamily="34" charset="0"/>
                          <a:cs typeface="Times New Roman" panose="02020603050405020304" pitchFamily="18" charset="0"/>
                        </a:rPr>
                        <a:t>Week 28: Schedules 21A-B, 21F-I, 17, 10A-C, 11C, 12A-C</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873208851"/>
                  </a:ext>
                </a:extLst>
              </a:tr>
              <a:tr h="783923">
                <a:tc vMerge="1">
                  <a:txBody>
                    <a:bodyPr/>
                    <a:lstStyle/>
                    <a:p>
                      <a:endParaRPr lang="en-IE"/>
                    </a:p>
                  </a:txBody>
                  <a:tcPr/>
                </a:tc>
                <a:tc>
                  <a:txBody>
                    <a:bodyPr/>
                    <a:lstStyle/>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Narrative</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Week 2: PSM Scenario Document/PSM Change Document</a:t>
                      </a:r>
                    </a:p>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Week 28: PSM Scenario Document/PSM Change Document</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tc>
                  <a:txBody>
                    <a:bodyPr/>
                    <a:lstStyle/>
                    <a:p>
                      <a:pPr>
                        <a:lnSpc>
                          <a:spcPct val="100000"/>
                        </a:lnSpc>
                        <a:spcAft>
                          <a:spcPts val="0"/>
                        </a:spcAft>
                      </a:pPr>
                      <a:r>
                        <a:rPr lang="en-GB" sz="1800" kern="100">
                          <a:effectLst/>
                          <a:latin typeface="Aptos Narrow" panose="020B0004020202020204" pitchFamily="34" charset="0"/>
                          <a:ea typeface="Aptos" panose="020B0004020202020204" pitchFamily="34" charset="0"/>
                          <a:cs typeface="Times New Roman" panose="02020603050405020304" pitchFamily="18" charset="0"/>
                        </a:rPr>
                        <a:t> </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3685740545"/>
                  </a:ext>
                </a:extLst>
              </a:tr>
              <a:tr h="887008">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ptos Narrow" panose="020B0004020202020204" pitchFamily="34" charset="0"/>
                          <a:ea typeface="Aptos" panose="020B0004020202020204" pitchFamily="34" charset="0"/>
                          <a:cs typeface="Times New Roman" panose="02020603050405020304" pitchFamily="18" charset="0"/>
                        </a:rPr>
                        <a:t>The Company</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tc>
                  <a:txBody>
                    <a:bodyPr/>
                    <a:lstStyle/>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Power system model (PSM)</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tc>
                  <a:txBody>
                    <a:bodyPr/>
                    <a:lstStyle/>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Week 12: Summer Solved NETS PSMs </a:t>
                      </a: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for 4 forecast grid conditions</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Week 38: Winter Solved NETS PSMs </a:t>
                      </a:r>
                    </a:p>
                    <a:p>
                      <a:pPr>
                        <a:lnSpc>
                          <a:spcPct val="100000"/>
                        </a:lnSpc>
                        <a:spcAft>
                          <a:spcPts val="0"/>
                        </a:spcAft>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                    for 3 forecast grid conditions</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Distribution Impact assessment or Transmission Licensee-initiated modification: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solidFill>
                            <a:srgbClr val="215F9A"/>
                          </a:solidFill>
                          <a:effectLst/>
                          <a:latin typeface="Aptos Narrow" panose="020B0004020202020204" pitchFamily="34" charset="0"/>
                          <a:ea typeface="Aptos" panose="020B0004020202020204" pitchFamily="34" charset="0"/>
                          <a:cs typeface="Times New Roman" panose="02020603050405020304" pitchFamily="18" charset="0"/>
                        </a:rPr>
                        <a:t>Planned connections/works and updated network development projects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extLst>
                  <a:ext uri="{0D108BD9-81ED-4DB2-BD59-A6C34878D82A}">
                    <a16:rowId xmlns:a16="http://schemas.microsoft.com/office/drawing/2014/main" val="3227613584"/>
                  </a:ext>
                </a:extLst>
              </a:tr>
              <a:tr h="602886">
                <a:tc vMerge="1">
                  <a:txBody>
                    <a:bodyPr/>
                    <a:lstStyle/>
                    <a:p>
                      <a:endParaRPr lang="en-IE"/>
                    </a:p>
                  </a:txBody>
                  <a:tcPr>
                    <a:lnT w="12700" cap="flat" cmpd="sng" algn="ctr">
                      <a:solidFill>
                        <a:srgbClr val="000000"/>
                      </a:solidFill>
                      <a:prstDash val="solid"/>
                      <a:round/>
                      <a:headEnd type="none" w="med" len="med"/>
                      <a:tailEnd type="none" w="med" len="med"/>
                    </a:lnT>
                  </a:tcPr>
                </a:tc>
                <a:tc>
                  <a:txBody>
                    <a:bodyPr/>
                    <a:lstStyle/>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Narrative</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tc>
                  <a:txBody>
                    <a:bodyPr/>
                    <a:lstStyle/>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Week 12: PSM Scenario Document/PSM Change Document</a:t>
                      </a:r>
                    </a:p>
                    <a:p>
                      <a:pPr>
                        <a:lnSpc>
                          <a:spcPct val="100000"/>
                        </a:lnSpc>
                        <a:spcAft>
                          <a:spcPts val="0"/>
                        </a:spcAft>
                      </a:pPr>
                      <a:r>
                        <a:rPr lang="en-GB" sz="1800" kern="100">
                          <a:solidFill>
                            <a:srgbClr val="3B7D23"/>
                          </a:solidFill>
                          <a:effectLst/>
                          <a:latin typeface="Aptos Narrow" panose="020B0004020202020204" pitchFamily="34" charset="0"/>
                          <a:ea typeface="Aptos" panose="020B0004020202020204" pitchFamily="34" charset="0"/>
                          <a:cs typeface="Times New Roman" panose="02020603050405020304" pitchFamily="18" charset="0"/>
                        </a:rPr>
                        <a:t>Week 38: PSM Scenario Document/PSM Change Document</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tc>
                  <a:txBody>
                    <a:bodyPr/>
                    <a:lstStyle/>
                    <a:p>
                      <a:pPr>
                        <a:lnSpc>
                          <a:spcPct val="100000"/>
                        </a:lnSpc>
                        <a:spcAft>
                          <a:spcPts val="0"/>
                        </a:spcAft>
                      </a:pPr>
                      <a:r>
                        <a:rPr lang="en-GB" sz="1800" kern="100">
                          <a:effectLst/>
                          <a:latin typeface="Aptos Narrow" panose="020B0004020202020204" pitchFamily="34" charset="0"/>
                          <a:ea typeface="Aptos" panose="020B0004020202020204" pitchFamily="34" charset="0"/>
                          <a:cs typeface="Times New Roman" panose="02020603050405020304" pitchFamily="18" charset="0"/>
                        </a:rPr>
                        <a:t> </a:t>
                      </a:r>
                      <a:endParaRPr lang="en-IE" sz="1800" kern="100">
                        <a:effectLst/>
                        <a:latin typeface="Aptos Narrow"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EF8F8"/>
                    </a:solidFill>
                  </a:tcPr>
                </a:tc>
                <a:extLst>
                  <a:ext uri="{0D108BD9-81ED-4DB2-BD59-A6C34878D82A}">
                    <a16:rowId xmlns:a16="http://schemas.microsoft.com/office/drawing/2014/main" val="513352730"/>
                  </a:ext>
                </a:extLst>
              </a:tr>
            </a:tbl>
          </a:graphicData>
        </a:graphic>
      </p:graphicFrame>
    </p:spTree>
    <p:extLst>
      <p:ext uri="{BB962C8B-B14F-4D97-AF65-F5344CB8AC3E}">
        <p14:creationId xmlns:p14="http://schemas.microsoft.com/office/powerpoint/2010/main" val="1627519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AD1AF-83BE-FD5D-BA11-2EE47BBBCC26}"/>
              </a:ext>
            </a:extLst>
          </p:cNvPr>
          <p:cNvSpPr>
            <a:spLocks noGrp="1"/>
          </p:cNvSpPr>
          <p:nvPr>
            <p:ph type="title"/>
          </p:nvPr>
        </p:nvSpPr>
        <p:spPr/>
        <p:txBody>
          <a:bodyPr/>
          <a:lstStyle/>
          <a:p>
            <a:r>
              <a:rPr lang="en-GB"/>
              <a:t>Network Operator Week 2 Submission</a:t>
            </a:r>
          </a:p>
        </p:txBody>
      </p:sp>
      <p:sp>
        <p:nvSpPr>
          <p:cNvPr id="3" name="Content Placeholder 2">
            <a:extLst>
              <a:ext uri="{FF2B5EF4-FFF2-40B4-BE49-F238E27FC236}">
                <a16:creationId xmlns:a16="http://schemas.microsoft.com/office/drawing/2014/main" id="{C52399C9-137D-C8B8-6645-C8E5FB4A6A58}"/>
              </a:ext>
            </a:extLst>
          </p:cNvPr>
          <p:cNvSpPr>
            <a:spLocks noGrp="1"/>
          </p:cNvSpPr>
          <p:nvPr>
            <p:ph idx="1"/>
          </p:nvPr>
        </p:nvSpPr>
        <p:spPr/>
        <p:txBody>
          <a:bodyPr>
            <a:normAutofit fontScale="92500" lnSpcReduction="10000"/>
          </a:bodyPr>
          <a:lstStyle/>
          <a:p>
            <a:pPr>
              <a:spcBef>
                <a:spcPts val="0"/>
              </a:spcBef>
            </a:pPr>
            <a:r>
              <a:rPr lang="en-IE" sz="2800"/>
              <a:t>PSM</a:t>
            </a:r>
          </a:p>
          <a:p>
            <a:pPr lvl="1">
              <a:spcBef>
                <a:spcPts val="0"/>
              </a:spcBef>
            </a:pPr>
            <a:r>
              <a:rPr lang="en-IE" sz="2600"/>
              <a:t>Solved Subtransmission Power System Model representing </a:t>
            </a:r>
          </a:p>
          <a:p>
            <a:pPr lvl="2">
              <a:spcBef>
                <a:spcPts val="0"/>
              </a:spcBef>
            </a:pPr>
            <a:r>
              <a:rPr lang="en-IE" sz="2600"/>
              <a:t>Subtransmission System at historic NETS minimum demand condition</a:t>
            </a:r>
          </a:p>
          <a:p>
            <a:pPr lvl="2">
              <a:spcBef>
                <a:spcPts val="0"/>
              </a:spcBef>
            </a:pPr>
            <a:r>
              <a:rPr lang="en-IE" sz="2600"/>
              <a:t>Subtransmission System minimum fault level condition </a:t>
            </a:r>
          </a:p>
          <a:p>
            <a:pPr lvl="1">
              <a:spcBef>
                <a:spcPts val="0"/>
              </a:spcBef>
            </a:pPr>
            <a:r>
              <a:rPr lang="en-IE" sz="2600"/>
              <a:t>Description of Model changes related to each Subtransmission planned (firm) network development project and ‘accepted to connect’ connection</a:t>
            </a:r>
          </a:p>
          <a:p>
            <a:pPr>
              <a:spcBef>
                <a:spcPts val="0"/>
              </a:spcBef>
            </a:pPr>
            <a:r>
              <a:rPr lang="en-IE" sz="2800"/>
              <a:t>Tabular</a:t>
            </a:r>
          </a:p>
          <a:p>
            <a:pPr lvl="1">
              <a:spcBef>
                <a:spcPts val="0"/>
              </a:spcBef>
            </a:pPr>
            <a:r>
              <a:rPr lang="en-IE" sz="2600"/>
              <a:t>Revised Schedules 21C, D, E (GSP-level demand data – summer conditions)</a:t>
            </a:r>
          </a:p>
          <a:p>
            <a:pPr lvl="1">
              <a:spcBef>
                <a:spcPts val="0"/>
              </a:spcBef>
            </a:pPr>
            <a:r>
              <a:rPr lang="en-IE" sz="2600"/>
              <a:t>Revised Schedules 21G, H (embedded power stations)</a:t>
            </a:r>
          </a:p>
          <a:p>
            <a:pPr lvl="1">
              <a:spcBef>
                <a:spcPts val="0"/>
              </a:spcBef>
            </a:pPr>
            <a:r>
              <a:rPr lang="en-IE" sz="2600"/>
              <a:t>Revised Schedule 21I (embedded generation constraints)</a:t>
            </a:r>
          </a:p>
          <a:p>
            <a:pPr lvl="1">
              <a:spcBef>
                <a:spcPts val="0"/>
              </a:spcBef>
            </a:pPr>
            <a:r>
              <a:rPr lang="en-IE" sz="2600"/>
              <a:t>New Schedule 21J (forecast aggregate registered capacity)</a:t>
            </a:r>
          </a:p>
          <a:p>
            <a:pPr>
              <a:spcBef>
                <a:spcPts val="0"/>
              </a:spcBef>
            </a:pPr>
            <a:r>
              <a:rPr lang="en-IE" sz="2800"/>
              <a:t>Narrative</a:t>
            </a:r>
          </a:p>
          <a:p>
            <a:pPr lvl="1">
              <a:spcBef>
                <a:spcPts val="0"/>
              </a:spcBef>
            </a:pPr>
            <a:r>
              <a:rPr lang="en-IE" sz="2600"/>
              <a:t>PSM Scenario Document</a:t>
            </a:r>
          </a:p>
          <a:p>
            <a:pPr lvl="1">
              <a:spcBef>
                <a:spcPts val="0"/>
              </a:spcBef>
            </a:pPr>
            <a:r>
              <a:rPr lang="en-IE" sz="2600"/>
              <a:t>PSM Change Document</a:t>
            </a:r>
            <a:endParaRPr lang="en-GB" sz="2600"/>
          </a:p>
        </p:txBody>
      </p:sp>
      <p:sp>
        <p:nvSpPr>
          <p:cNvPr id="4" name="Slide Number Placeholder 3">
            <a:extLst>
              <a:ext uri="{FF2B5EF4-FFF2-40B4-BE49-F238E27FC236}">
                <a16:creationId xmlns:a16="http://schemas.microsoft.com/office/drawing/2014/main" id="{0A10CEA9-C3FC-7A8F-9FA7-D51F9ED1426F}"/>
              </a:ext>
            </a:extLst>
          </p:cNvPr>
          <p:cNvSpPr>
            <a:spLocks noGrp="1"/>
          </p:cNvSpPr>
          <p:nvPr>
            <p:ph type="sldNum" sz="quarter" idx="12"/>
          </p:nvPr>
        </p:nvSpPr>
        <p:spPr/>
        <p:txBody>
          <a:bodyPr/>
          <a:lstStyle/>
          <a:p>
            <a:fld id="{B65E9EA2-BC08-4AFE-B0CA-3F4B7E89289F}" type="slidenum">
              <a:rPr lang="en-IE" smtClean="0"/>
              <a:t>13</a:t>
            </a:fld>
            <a:endParaRPr lang="en-IE"/>
          </a:p>
        </p:txBody>
      </p:sp>
    </p:spTree>
    <p:extLst>
      <p:ext uri="{BB962C8B-B14F-4D97-AF65-F5344CB8AC3E}">
        <p14:creationId xmlns:p14="http://schemas.microsoft.com/office/powerpoint/2010/main" val="2062377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2D2A6-5307-6638-E01B-4FA83A8A485F}"/>
              </a:ext>
            </a:extLst>
          </p:cNvPr>
          <p:cNvSpPr>
            <a:spLocks noGrp="1"/>
          </p:cNvSpPr>
          <p:nvPr>
            <p:ph type="title"/>
          </p:nvPr>
        </p:nvSpPr>
        <p:spPr/>
        <p:txBody>
          <a:bodyPr/>
          <a:lstStyle/>
          <a:p>
            <a:r>
              <a:rPr lang="en-GB"/>
              <a:t>Network Operator Week 28 Submission</a:t>
            </a:r>
          </a:p>
        </p:txBody>
      </p:sp>
      <p:sp>
        <p:nvSpPr>
          <p:cNvPr id="3" name="Content Placeholder 2">
            <a:extLst>
              <a:ext uri="{FF2B5EF4-FFF2-40B4-BE49-F238E27FC236}">
                <a16:creationId xmlns:a16="http://schemas.microsoft.com/office/drawing/2014/main" id="{30A87C09-4ED2-36CD-BC2C-D083E252352E}"/>
              </a:ext>
            </a:extLst>
          </p:cNvPr>
          <p:cNvSpPr>
            <a:spLocks noGrp="1"/>
          </p:cNvSpPr>
          <p:nvPr>
            <p:ph idx="1"/>
          </p:nvPr>
        </p:nvSpPr>
        <p:spPr/>
        <p:txBody>
          <a:bodyPr>
            <a:normAutofit fontScale="77500" lnSpcReduction="20000"/>
          </a:bodyPr>
          <a:lstStyle/>
          <a:p>
            <a:pPr>
              <a:spcBef>
                <a:spcPts val="0"/>
              </a:spcBef>
            </a:pPr>
            <a:r>
              <a:rPr lang="en-IE" sz="2800"/>
              <a:t>PSM</a:t>
            </a:r>
          </a:p>
          <a:p>
            <a:pPr lvl="1">
              <a:spcBef>
                <a:spcPts val="0"/>
              </a:spcBef>
            </a:pPr>
            <a:r>
              <a:rPr lang="en-IE" sz="2600"/>
              <a:t>Solved Subtransmission Power System Models representing </a:t>
            </a:r>
          </a:p>
          <a:p>
            <a:pPr lvl="2">
              <a:spcBef>
                <a:spcPts val="0"/>
              </a:spcBef>
            </a:pPr>
            <a:r>
              <a:rPr lang="en-IE" sz="2600"/>
              <a:t>Subtransmission System at historic NETS peak demand </a:t>
            </a:r>
          </a:p>
          <a:p>
            <a:pPr lvl="2">
              <a:spcBef>
                <a:spcPts val="0"/>
              </a:spcBef>
            </a:pPr>
            <a:r>
              <a:rPr lang="en-IE" sz="2600"/>
              <a:t>Subtransmission System maximum fault level condition</a:t>
            </a:r>
          </a:p>
          <a:p>
            <a:pPr lvl="1">
              <a:spcBef>
                <a:spcPts val="0"/>
              </a:spcBef>
            </a:pPr>
            <a:r>
              <a:rPr lang="en-IE" sz="2600"/>
              <a:t>Description of Model changes related to each Subtransmission planned (firm) network development project and ‘accepted to connect’ connection</a:t>
            </a:r>
          </a:p>
          <a:p>
            <a:pPr>
              <a:spcBef>
                <a:spcPts val="0"/>
              </a:spcBef>
            </a:pPr>
            <a:r>
              <a:rPr lang="en-IE" sz="2800"/>
              <a:t>Tabular</a:t>
            </a:r>
          </a:p>
          <a:p>
            <a:pPr lvl="1">
              <a:spcBef>
                <a:spcPts val="0"/>
              </a:spcBef>
            </a:pPr>
            <a:r>
              <a:rPr lang="en-IE" sz="2600"/>
              <a:t>Revised Schedules 21A, B (GSP-level demand data -  winter conditions)</a:t>
            </a:r>
          </a:p>
          <a:p>
            <a:pPr lvl="1">
              <a:spcBef>
                <a:spcPts val="0"/>
              </a:spcBef>
            </a:pPr>
            <a:r>
              <a:rPr lang="en-IE" sz="2600"/>
              <a:t>Revised Schedule 21F (GSP-level demand data – access periods)</a:t>
            </a:r>
          </a:p>
          <a:p>
            <a:pPr lvl="1">
              <a:spcBef>
                <a:spcPts val="0"/>
              </a:spcBef>
            </a:pPr>
            <a:r>
              <a:rPr lang="en-IE" sz="2600"/>
              <a:t>Revised Schedules 21G, H (embedded power stations)</a:t>
            </a:r>
          </a:p>
          <a:p>
            <a:pPr lvl="1">
              <a:spcBef>
                <a:spcPts val="0"/>
              </a:spcBef>
            </a:pPr>
            <a:r>
              <a:rPr lang="en-IE" sz="2600"/>
              <a:t>Revised Schedule 21I (embedded generation constraints)</a:t>
            </a:r>
          </a:p>
          <a:p>
            <a:pPr lvl="1">
              <a:spcBef>
                <a:spcPts val="0"/>
              </a:spcBef>
            </a:pPr>
            <a:r>
              <a:rPr lang="en-IE" sz="2600"/>
              <a:t>Schedule 17 (access period schedule)</a:t>
            </a:r>
          </a:p>
          <a:p>
            <a:pPr lvl="1">
              <a:spcBef>
                <a:spcPts val="0"/>
              </a:spcBef>
            </a:pPr>
            <a:r>
              <a:rPr lang="en-IE" sz="2600"/>
              <a:t>Schedules 10A, B, C (system-level demand profiles – various conditions)</a:t>
            </a:r>
          </a:p>
          <a:p>
            <a:pPr lvl="1">
              <a:spcBef>
                <a:spcPts val="0"/>
              </a:spcBef>
            </a:pPr>
            <a:r>
              <a:rPr lang="en-IE" sz="2600"/>
              <a:t>Schedules 12A, B, C (system demand reduction characteristics)</a:t>
            </a:r>
          </a:p>
          <a:p>
            <a:pPr lvl="1">
              <a:spcBef>
                <a:spcPts val="0"/>
              </a:spcBef>
            </a:pPr>
            <a:r>
              <a:rPr lang="en-IE" sz="2600"/>
              <a:t>Schedule 11C (User’s system active energy per customer type)</a:t>
            </a:r>
          </a:p>
          <a:p>
            <a:pPr>
              <a:spcBef>
                <a:spcPts val="0"/>
              </a:spcBef>
            </a:pPr>
            <a:r>
              <a:rPr lang="en-IE" sz="2800"/>
              <a:t>Narrative</a:t>
            </a:r>
          </a:p>
          <a:p>
            <a:pPr lvl="1">
              <a:spcBef>
                <a:spcPts val="0"/>
              </a:spcBef>
            </a:pPr>
            <a:r>
              <a:rPr lang="en-IE" sz="2600"/>
              <a:t>PSM Scenario Document</a:t>
            </a:r>
          </a:p>
          <a:p>
            <a:pPr lvl="1">
              <a:spcBef>
                <a:spcPts val="0"/>
              </a:spcBef>
            </a:pPr>
            <a:r>
              <a:rPr lang="en-IE" sz="2600"/>
              <a:t>PSM Change Document</a:t>
            </a:r>
            <a:endParaRPr lang="en-GB" sz="2600"/>
          </a:p>
        </p:txBody>
      </p:sp>
      <p:sp>
        <p:nvSpPr>
          <p:cNvPr id="4" name="Slide Number Placeholder 3">
            <a:extLst>
              <a:ext uri="{FF2B5EF4-FFF2-40B4-BE49-F238E27FC236}">
                <a16:creationId xmlns:a16="http://schemas.microsoft.com/office/drawing/2014/main" id="{6FEBA210-416A-28A6-D7CC-43FCBC66FD52}"/>
              </a:ext>
            </a:extLst>
          </p:cNvPr>
          <p:cNvSpPr>
            <a:spLocks noGrp="1"/>
          </p:cNvSpPr>
          <p:nvPr>
            <p:ph type="sldNum" sz="quarter" idx="12"/>
          </p:nvPr>
        </p:nvSpPr>
        <p:spPr/>
        <p:txBody>
          <a:bodyPr/>
          <a:lstStyle/>
          <a:p>
            <a:fld id="{B65E9EA2-BC08-4AFE-B0CA-3F4B7E89289F}" type="slidenum">
              <a:rPr lang="en-IE" smtClean="0"/>
              <a:t>14</a:t>
            </a:fld>
            <a:endParaRPr lang="en-IE"/>
          </a:p>
        </p:txBody>
      </p:sp>
    </p:spTree>
    <p:extLst>
      <p:ext uri="{BB962C8B-B14F-4D97-AF65-F5344CB8AC3E}">
        <p14:creationId xmlns:p14="http://schemas.microsoft.com/office/powerpoint/2010/main" val="3670129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4BDEB-7BC9-6304-21D2-26646ED15093}"/>
              </a:ext>
            </a:extLst>
          </p:cNvPr>
          <p:cNvSpPr>
            <a:spLocks noGrp="1"/>
          </p:cNvSpPr>
          <p:nvPr>
            <p:ph type="title"/>
          </p:nvPr>
        </p:nvSpPr>
        <p:spPr/>
        <p:txBody>
          <a:bodyPr>
            <a:normAutofit fontScale="90000"/>
          </a:bodyPr>
          <a:lstStyle/>
          <a:p>
            <a:r>
              <a:rPr lang="en-GB"/>
              <a:t>Evaluation of Transmission Impact Assessment Data Submission by Network Operators</a:t>
            </a:r>
          </a:p>
        </p:txBody>
      </p:sp>
      <p:sp>
        <p:nvSpPr>
          <p:cNvPr id="3" name="Content Placeholder 2">
            <a:extLst>
              <a:ext uri="{FF2B5EF4-FFF2-40B4-BE49-F238E27FC236}">
                <a16:creationId xmlns:a16="http://schemas.microsoft.com/office/drawing/2014/main" id="{00738257-7CCF-73C7-CCDC-B99CFCBE209D}"/>
              </a:ext>
            </a:extLst>
          </p:cNvPr>
          <p:cNvSpPr>
            <a:spLocks noGrp="1"/>
          </p:cNvSpPr>
          <p:nvPr>
            <p:ph idx="1"/>
          </p:nvPr>
        </p:nvSpPr>
        <p:spPr/>
        <p:txBody>
          <a:bodyPr/>
          <a:lstStyle/>
          <a:p>
            <a:endParaRPr lang="en-GB"/>
          </a:p>
          <a:p>
            <a:endParaRPr lang="en-GB"/>
          </a:p>
        </p:txBody>
      </p:sp>
      <p:sp>
        <p:nvSpPr>
          <p:cNvPr id="4" name="Slide Number Placeholder 3">
            <a:extLst>
              <a:ext uri="{FF2B5EF4-FFF2-40B4-BE49-F238E27FC236}">
                <a16:creationId xmlns:a16="http://schemas.microsoft.com/office/drawing/2014/main" id="{5375CA4E-6CDC-0240-A712-85E6BE39CB0C}"/>
              </a:ext>
            </a:extLst>
          </p:cNvPr>
          <p:cNvSpPr>
            <a:spLocks noGrp="1"/>
          </p:cNvSpPr>
          <p:nvPr>
            <p:ph type="sldNum" sz="quarter" idx="12"/>
          </p:nvPr>
        </p:nvSpPr>
        <p:spPr/>
        <p:txBody>
          <a:bodyPr/>
          <a:lstStyle/>
          <a:p>
            <a:fld id="{B65E9EA2-BC08-4AFE-B0CA-3F4B7E89289F}" type="slidenum">
              <a:rPr lang="en-IE" smtClean="0"/>
              <a:t>15</a:t>
            </a:fld>
            <a:endParaRPr lang="en-IE"/>
          </a:p>
        </p:txBody>
      </p:sp>
      <p:sp>
        <p:nvSpPr>
          <p:cNvPr id="5" name="Content Placeholder 2">
            <a:extLst>
              <a:ext uri="{FF2B5EF4-FFF2-40B4-BE49-F238E27FC236}">
                <a16:creationId xmlns:a16="http://schemas.microsoft.com/office/drawing/2014/main" id="{004368DB-1063-2B3D-9B29-F2AD11B935AF}"/>
              </a:ext>
            </a:extLst>
          </p:cNvPr>
          <p:cNvSpPr txBox="1">
            <a:spLocks/>
          </p:cNvSpPr>
          <p:nvPr/>
        </p:nvSpPr>
        <p:spPr>
          <a:xfrm>
            <a:off x="595313" y="1493837"/>
            <a:ext cx="11306174" cy="5075237"/>
          </a:xfrm>
          <a:prstGeom prst="rect">
            <a:avLst/>
          </a:prstGeom>
        </p:spPr>
        <p:txBody>
          <a:bodyPr vert="horz" lIns="91440" tIns="90000" rIns="91440" bIns="9000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200"/>
              <a:t>PSM (Structural only)</a:t>
            </a:r>
          </a:p>
          <a:p>
            <a:pPr lvl="1">
              <a:spcBef>
                <a:spcPts val="0"/>
              </a:spcBef>
            </a:pPr>
            <a:r>
              <a:rPr lang="en-IE" sz="3000"/>
              <a:t>Model changes describing each Power Station associated with ETI and any proposed related alteration to the Network Operator System </a:t>
            </a:r>
          </a:p>
          <a:p>
            <a:pPr lvl="1">
              <a:spcBef>
                <a:spcPts val="0"/>
              </a:spcBef>
            </a:pPr>
            <a:r>
              <a:rPr lang="en-IE" sz="3000"/>
              <a:t>Representation of the Network Operator System at the time of connections proposed by the ETI</a:t>
            </a:r>
          </a:p>
          <a:p>
            <a:pPr>
              <a:spcBef>
                <a:spcPts val="0"/>
              </a:spcBef>
            </a:pPr>
            <a:endParaRPr lang="en-IE" sz="2800"/>
          </a:p>
        </p:txBody>
      </p:sp>
    </p:spTree>
    <p:extLst>
      <p:ext uri="{BB962C8B-B14F-4D97-AF65-F5344CB8AC3E}">
        <p14:creationId xmlns:p14="http://schemas.microsoft.com/office/powerpoint/2010/main" val="4097429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CE944-F9F4-5EBD-30B2-DBABBC2DC97C}"/>
              </a:ext>
            </a:extLst>
          </p:cNvPr>
          <p:cNvSpPr>
            <a:spLocks noGrp="1"/>
          </p:cNvSpPr>
          <p:nvPr>
            <p:ph type="title"/>
          </p:nvPr>
        </p:nvSpPr>
        <p:spPr/>
        <p:txBody>
          <a:bodyPr/>
          <a:lstStyle/>
          <a:p>
            <a:r>
              <a:rPr lang="en-GB"/>
              <a:t>The Company’s Week 12 Submission</a:t>
            </a:r>
          </a:p>
        </p:txBody>
      </p:sp>
      <p:sp>
        <p:nvSpPr>
          <p:cNvPr id="3" name="Content Placeholder 2">
            <a:extLst>
              <a:ext uri="{FF2B5EF4-FFF2-40B4-BE49-F238E27FC236}">
                <a16:creationId xmlns:a16="http://schemas.microsoft.com/office/drawing/2014/main" id="{90A52B62-6957-A545-2F81-4E03C8D76168}"/>
              </a:ext>
            </a:extLst>
          </p:cNvPr>
          <p:cNvSpPr>
            <a:spLocks noGrp="1"/>
          </p:cNvSpPr>
          <p:nvPr>
            <p:ph idx="1"/>
          </p:nvPr>
        </p:nvSpPr>
        <p:spPr/>
        <p:txBody>
          <a:bodyPr/>
          <a:lstStyle/>
          <a:p>
            <a:pPr>
              <a:spcBef>
                <a:spcPts val="0"/>
              </a:spcBef>
            </a:pPr>
            <a:r>
              <a:rPr lang="en-IE" sz="2800"/>
              <a:t>PSM</a:t>
            </a:r>
          </a:p>
          <a:p>
            <a:pPr lvl="1">
              <a:spcBef>
                <a:spcPts val="0"/>
              </a:spcBef>
            </a:pPr>
            <a:r>
              <a:rPr lang="en-IE" sz="2600"/>
              <a:t>Solved NETS Power System Models representing </a:t>
            </a:r>
          </a:p>
          <a:p>
            <a:pPr lvl="2">
              <a:spcBef>
                <a:spcPts val="0"/>
              </a:spcBef>
            </a:pPr>
            <a:r>
              <a:rPr lang="en-IE" sz="2600"/>
              <a:t>Next summer’s forecast NETS minimum demand condition</a:t>
            </a:r>
          </a:p>
          <a:p>
            <a:pPr lvl="2">
              <a:spcBef>
                <a:spcPts val="0"/>
              </a:spcBef>
            </a:pPr>
            <a:r>
              <a:rPr lang="en-IE" sz="2600"/>
              <a:t>Next summer’s forecast NETS minimum daylight demand condition</a:t>
            </a:r>
          </a:p>
          <a:p>
            <a:pPr lvl="2">
              <a:spcBef>
                <a:spcPts val="0"/>
              </a:spcBef>
            </a:pPr>
            <a:r>
              <a:rPr lang="en-IE" sz="2600"/>
              <a:t>Next summer’s forecast NETS low power transfer condition</a:t>
            </a:r>
          </a:p>
          <a:p>
            <a:pPr lvl="2">
              <a:spcBef>
                <a:spcPts val="0"/>
              </a:spcBef>
            </a:pPr>
            <a:r>
              <a:rPr lang="en-IE" sz="2600"/>
              <a:t>Next summer’s estimated NETS minimum fault level condition</a:t>
            </a:r>
          </a:p>
          <a:p>
            <a:pPr lvl="1">
              <a:spcBef>
                <a:spcPts val="0"/>
              </a:spcBef>
            </a:pPr>
            <a:r>
              <a:rPr lang="en-IE" sz="2600"/>
              <a:t>Description of Model changes related to each NETS planned (firm) network development project and ‘accepted to connect’ connection</a:t>
            </a:r>
          </a:p>
          <a:p>
            <a:pPr>
              <a:spcBef>
                <a:spcPts val="0"/>
              </a:spcBef>
            </a:pPr>
            <a:r>
              <a:rPr lang="en-IE" sz="2800"/>
              <a:t>Narrative</a:t>
            </a:r>
          </a:p>
          <a:p>
            <a:pPr lvl="1">
              <a:spcBef>
                <a:spcPts val="0"/>
              </a:spcBef>
            </a:pPr>
            <a:r>
              <a:rPr lang="en-IE" sz="2600"/>
              <a:t>PSM Scenario Document</a:t>
            </a:r>
          </a:p>
          <a:p>
            <a:pPr lvl="1">
              <a:spcBef>
                <a:spcPts val="0"/>
              </a:spcBef>
            </a:pPr>
            <a:r>
              <a:rPr lang="en-IE" sz="2600"/>
              <a:t>PSM Change Document</a:t>
            </a:r>
            <a:endParaRPr lang="en-US" sz="2600"/>
          </a:p>
          <a:p>
            <a:endParaRPr lang="en-GB"/>
          </a:p>
        </p:txBody>
      </p:sp>
      <p:sp>
        <p:nvSpPr>
          <p:cNvPr id="4" name="Slide Number Placeholder 3">
            <a:extLst>
              <a:ext uri="{FF2B5EF4-FFF2-40B4-BE49-F238E27FC236}">
                <a16:creationId xmlns:a16="http://schemas.microsoft.com/office/drawing/2014/main" id="{D9AB1467-980E-E400-BB9F-60CFD5450372}"/>
              </a:ext>
            </a:extLst>
          </p:cNvPr>
          <p:cNvSpPr>
            <a:spLocks noGrp="1"/>
          </p:cNvSpPr>
          <p:nvPr>
            <p:ph type="sldNum" sz="quarter" idx="12"/>
          </p:nvPr>
        </p:nvSpPr>
        <p:spPr/>
        <p:txBody>
          <a:bodyPr/>
          <a:lstStyle/>
          <a:p>
            <a:fld id="{B65E9EA2-BC08-4AFE-B0CA-3F4B7E89289F}" type="slidenum">
              <a:rPr lang="en-IE" smtClean="0"/>
              <a:t>16</a:t>
            </a:fld>
            <a:endParaRPr lang="en-IE"/>
          </a:p>
        </p:txBody>
      </p:sp>
    </p:spTree>
    <p:extLst>
      <p:ext uri="{BB962C8B-B14F-4D97-AF65-F5344CB8AC3E}">
        <p14:creationId xmlns:p14="http://schemas.microsoft.com/office/powerpoint/2010/main" val="73497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2909B-9BD6-C488-EB72-CB6C22FE5941}"/>
              </a:ext>
            </a:extLst>
          </p:cNvPr>
          <p:cNvSpPr>
            <a:spLocks noGrp="1"/>
          </p:cNvSpPr>
          <p:nvPr>
            <p:ph type="title"/>
          </p:nvPr>
        </p:nvSpPr>
        <p:spPr/>
        <p:txBody>
          <a:bodyPr/>
          <a:lstStyle/>
          <a:p>
            <a:r>
              <a:rPr lang="en-GB"/>
              <a:t>The Company’s Week 38 Submission</a:t>
            </a:r>
          </a:p>
        </p:txBody>
      </p:sp>
      <p:sp>
        <p:nvSpPr>
          <p:cNvPr id="3" name="Content Placeholder 2">
            <a:extLst>
              <a:ext uri="{FF2B5EF4-FFF2-40B4-BE49-F238E27FC236}">
                <a16:creationId xmlns:a16="http://schemas.microsoft.com/office/drawing/2014/main" id="{15045BE9-731A-AA99-2CDD-E1DC251A892B}"/>
              </a:ext>
            </a:extLst>
          </p:cNvPr>
          <p:cNvSpPr>
            <a:spLocks noGrp="1"/>
          </p:cNvSpPr>
          <p:nvPr>
            <p:ph idx="1"/>
          </p:nvPr>
        </p:nvSpPr>
        <p:spPr/>
        <p:txBody>
          <a:bodyPr/>
          <a:lstStyle/>
          <a:p>
            <a:pPr>
              <a:spcBef>
                <a:spcPts val="0"/>
              </a:spcBef>
            </a:pPr>
            <a:r>
              <a:rPr lang="en-IE" sz="2800"/>
              <a:t>PSM</a:t>
            </a:r>
          </a:p>
          <a:p>
            <a:pPr lvl="1">
              <a:spcBef>
                <a:spcPts val="0"/>
              </a:spcBef>
            </a:pPr>
            <a:r>
              <a:rPr lang="en-IE" sz="2600"/>
              <a:t>Solved NETS Power System Models representing </a:t>
            </a:r>
          </a:p>
          <a:p>
            <a:pPr lvl="2">
              <a:spcBef>
                <a:spcPts val="0"/>
              </a:spcBef>
            </a:pPr>
            <a:r>
              <a:rPr lang="en-IE" sz="2600"/>
              <a:t>Next winter's forecast NETS peak demand condition</a:t>
            </a:r>
          </a:p>
          <a:p>
            <a:pPr lvl="2">
              <a:spcBef>
                <a:spcPts val="0"/>
              </a:spcBef>
            </a:pPr>
            <a:r>
              <a:rPr lang="en-IE" sz="2600"/>
              <a:t>Next winter’s forecast NETS high power transfer condition</a:t>
            </a:r>
          </a:p>
          <a:p>
            <a:pPr lvl="2">
              <a:spcBef>
                <a:spcPts val="0"/>
              </a:spcBef>
            </a:pPr>
            <a:r>
              <a:rPr lang="en-IE" sz="2600"/>
              <a:t>Next winter’s estimated NETS maximum fault level condition</a:t>
            </a:r>
          </a:p>
          <a:p>
            <a:pPr lvl="1">
              <a:spcBef>
                <a:spcPts val="0"/>
              </a:spcBef>
            </a:pPr>
            <a:r>
              <a:rPr lang="en-IE" sz="2600"/>
              <a:t>Description of Model changes related to each NETS planned (firm) network development project and ‘accepted to connect’ connection</a:t>
            </a:r>
          </a:p>
          <a:p>
            <a:pPr>
              <a:spcBef>
                <a:spcPts val="0"/>
              </a:spcBef>
            </a:pPr>
            <a:r>
              <a:rPr lang="en-IE" sz="2800"/>
              <a:t>Narrative</a:t>
            </a:r>
          </a:p>
          <a:p>
            <a:pPr lvl="1">
              <a:spcBef>
                <a:spcPts val="0"/>
              </a:spcBef>
            </a:pPr>
            <a:r>
              <a:rPr lang="en-IE" sz="2600"/>
              <a:t>PSM Scenario Document</a:t>
            </a:r>
          </a:p>
          <a:p>
            <a:pPr lvl="1">
              <a:spcBef>
                <a:spcPts val="0"/>
              </a:spcBef>
            </a:pPr>
            <a:r>
              <a:rPr lang="en-IE" sz="2600"/>
              <a:t>PSM Change Document</a:t>
            </a:r>
            <a:endParaRPr lang="en-US" sz="2600"/>
          </a:p>
          <a:p>
            <a:endParaRPr lang="en-GB"/>
          </a:p>
        </p:txBody>
      </p:sp>
      <p:sp>
        <p:nvSpPr>
          <p:cNvPr id="4" name="Slide Number Placeholder 3">
            <a:extLst>
              <a:ext uri="{FF2B5EF4-FFF2-40B4-BE49-F238E27FC236}">
                <a16:creationId xmlns:a16="http://schemas.microsoft.com/office/drawing/2014/main" id="{011F1E67-84CC-B6D8-6AFA-4B855BE74919}"/>
              </a:ext>
            </a:extLst>
          </p:cNvPr>
          <p:cNvSpPr>
            <a:spLocks noGrp="1"/>
          </p:cNvSpPr>
          <p:nvPr>
            <p:ph type="sldNum" sz="quarter" idx="12"/>
          </p:nvPr>
        </p:nvSpPr>
        <p:spPr/>
        <p:txBody>
          <a:bodyPr/>
          <a:lstStyle/>
          <a:p>
            <a:fld id="{B65E9EA2-BC08-4AFE-B0CA-3F4B7E89289F}" type="slidenum">
              <a:rPr lang="en-IE" smtClean="0"/>
              <a:t>17</a:t>
            </a:fld>
            <a:endParaRPr lang="en-IE"/>
          </a:p>
        </p:txBody>
      </p:sp>
    </p:spTree>
    <p:extLst>
      <p:ext uri="{BB962C8B-B14F-4D97-AF65-F5344CB8AC3E}">
        <p14:creationId xmlns:p14="http://schemas.microsoft.com/office/powerpoint/2010/main" val="1696722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5FFA3-0998-86A7-C966-EA16A149948B}"/>
              </a:ext>
            </a:extLst>
          </p:cNvPr>
          <p:cNvSpPr>
            <a:spLocks noGrp="1"/>
          </p:cNvSpPr>
          <p:nvPr>
            <p:ph type="title"/>
          </p:nvPr>
        </p:nvSpPr>
        <p:spPr/>
        <p:txBody>
          <a:bodyPr>
            <a:normAutofit fontScale="90000"/>
          </a:bodyPr>
          <a:lstStyle/>
          <a:p>
            <a:r>
              <a:rPr lang="en-IE" sz="2600" kern="100">
                <a:latin typeface="Aptos" panose="020B0004020202020204" pitchFamily="34" charset="0"/>
                <a:cs typeface="Times New Roman" panose="02020603050405020304" pitchFamily="18" charset="0"/>
              </a:rPr>
              <a:t>In support of request for Distribution Impact assessment or </a:t>
            </a:r>
            <a:r>
              <a:rPr lang="en-GB" sz="2600" kern="100">
                <a:latin typeface="Aptos" panose="020B0004020202020204" pitchFamily="34" charset="0"/>
                <a:cs typeface="Times New Roman" panose="02020603050405020304" pitchFamily="18" charset="0"/>
              </a:rPr>
              <a:t>Transmission Licensee-initiated modification</a:t>
            </a:r>
            <a:r>
              <a:rPr lang="en-IE" sz="2600" kern="100">
                <a:latin typeface="Aptos" panose="020B0004020202020204" pitchFamily="34" charset="0"/>
                <a:cs typeface="Times New Roman" panose="02020603050405020304" pitchFamily="18" charset="0"/>
              </a:rPr>
              <a:t> </a:t>
            </a:r>
            <a:endParaRPr lang="en-GB"/>
          </a:p>
        </p:txBody>
      </p:sp>
      <p:sp>
        <p:nvSpPr>
          <p:cNvPr id="3" name="Content Placeholder 2">
            <a:extLst>
              <a:ext uri="{FF2B5EF4-FFF2-40B4-BE49-F238E27FC236}">
                <a16:creationId xmlns:a16="http://schemas.microsoft.com/office/drawing/2014/main" id="{08D00872-9224-8BFD-9AE9-8A3150514F43}"/>
              </a:ext>
            </a:extLst>
          </p:cNvPr>
          <p:cNvSpPr>
            <a:spLocks noGrp="1"/>
          </p:cNvSpPr>
          <p:nvPr>
            <p:ph idx="1"/>
          </p:nvPr>
        </p:nvSpPr>
        <p:spPr/>
        <p:txBody>
          <a:bodyPr/>
          <a:lstStyle/>
          <a:p>
            <a:pPr>
              <a:spcBef>
                <a:spcPts val="0"/>
              </a:spcBef>
            </a:pPr>
            <a:r>
              <a:rPr lang="en-IE" sz="2800"/>
              <a:t>PSM</a:t>
            </a:r>
          </a:p>
          <a:p>
            <a:pPr lvl="1">
              <a:spcBef>
                <a:spcPts val="0"/>
              </a:spcBef>
            </a:pPr>
            <a:r>
              <a:rPr lang="en-IE" sz="2600"/>
              <a:t>Model changes describing each new User connection or Transmission Licensee-initiated modification</a:t>
            </a:r>
          </a:p>
          <a:p>
            <a:pPr lvl="1">
              <a:spcBef>
                <a:spcPts val="0"/>
              </a:spcBef>
            </a:pPr>
            <a:r>
              <a:rPr lang="en-IE" sz="2600"/>
              <a:t>Representation of the National Electric Transmission System at the time of proposed connection</a:t>
            </a:r>
          </a:p>
          <a:p>
            <a:endParaRPr lang="en-GB"/>
          </a:p>
        </p:txBody>
      </p:sp>
      <p:sp>
        <p:nvSpPr>
          <p:cNvPr id="4" name="Slide Number Placeholder 3">
            <a:extLst>
              <a:ext uri="{FF2B5EF4-FFF2-40B4-BE49-F238E27FC236}">
                <a16:creationId xmlns:a16="http://schemas.microsoft.com/office/drawing/2014/main" id="{7FE711EF-389A-A791-D011-28D32140D6F3}"/>
              </a:ext>
            </a:extLst>
          </p:cNvPr>
          <p:cNvSpPr>
            <a:spLocks noGrp="1"/>
          </p:cNvSpPr>
          <p:nvPr>
            <p:ph type="sldNum" sz="quarter" idx="12"/>
          </p:nvPr>
        </p:nvSpPr>
        <p:spPr/>
        <p:txBody>
          <a:bodyPr/>
          <a:lstStyle/>
          <a:p>
            <a:fld id="{B65E9EA2-BC08-4AFE-B0CA-3F4B7E89289F}" type="slidenum">
              <a:rPr lang="en-IE" smtClean="0"/>
              <a:t>18</a:t>
            </a:fld>
            <a:endParaRPr lang="en-IE"/>
          </a:p>
        </p:txBody>
      </p:sp>
    </p:spTree>
    <p:extLst>
      <p:ext uri="{BB962C8B-B14F-4D97-AF65-F5344CB8AC3E}">
        <p14:creationId xmlns:p14="http://schemas.microsoft.com/office/powerpoint/2010/main" val="3542723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6D409-3FF5-C1F3-9581-41C76487BE0D}"/>
              </a:ext>
            </a:extLst>
          </p:cNvPr>
          <p:cNvSpPr>
            <a:spLocks noGrp="1"/>
          </p:cNvSpPr>
          <p:nvPr>
            <p:ph type="title"/>
          </p:nvPr>
        </p:nvSpPr>
        <p:spPr/>
        <p:txBody>
          <a:bodyPr/>
          <a:lstStyle/>
          <a:p>
            <a:r>
              <a:rPr lang="en-GB"/>
              <a:t>Anatomy of a Solved PSM</a:t>
            </a:r>
          </a:p>
        </p:txBody>
      </p:sp>
      <p:sp>
        <p:nvSpPr>
          <p:cNvPr id="3" name="Content Placeholder 2">
            <a:extLst>
              <a:ext uri="{FF2B5EF4-FFF2-40B4-BE49-F238E27FC236}">
                <a16:creationId xmlns:a16="http://schemas.microsoft.com/office/drawing/2014/main" id="{DF8739E2-19FE-9280-65FC-B4F9AB1054BA}"/>
              </a:ext>
            </a:extLst>
          </p:cNvPr>
          <p:cNvSpPr>
            <a:spLocks noGrp="1"/>
          </p:cNvSpPr>
          <p:nvPr>
            <p:ph idx="1"/>
          </p:nvPr>
        </p:nvSpPr>
        <p:spPr/>
        <p:txBody>
          <a:bodyPr/>
          <a:lstStyle/>
          <a:p>
            <a:pPr lvl="0">
              <a:lnSpc>
                <a:spcPct val="100000"/>
              </a:lnSpc>
              <a:spcBef>
                <a:spcPts val="0"/>
              </a:spcBef>
            </a:pPr>
            <a:r>
              <a:rPr lang="en-IE"/>
              <a:t>PSM Models &amp; their profiles</a:t>
            </a:r>
          </a:p>
          <a:p>
            <a:pPr lvl="1">
              <a:lnSpc>
                <a:spcPct val="100000"/>
              </a:lnSpc>
              <a:spcBef>
                <a:spcPts val="0"/>
              </a:spcBef>
            </a:pPr>
            <a:r>
              <a:rPr lang="en-IE" sz="2400"/>
              <a:t>Structural Model</a:t>
            </a:r>
          </a:p>
          <a:p>
            <a:pPr lvl="2">
              <a:lnSpc>
                <a:spcPct val="100000"/>
              </a:lnSpc>
              <a:spcBef>
                <a:spcPts val="0"/>
              </a:spcBef>
            </a:pPr>
            <a:r>
              <a:rPr lang="en-GB" sz="2400"/>
              <a:t>Equipment (EQ) profile: grid asset, generation/load capability, connectivity</a:t>
            </a:r>
            <a:endParaRPr lang="en-IE" sz="2400"/>
          </a:p>
          <a:p>
            <a:pPr lvl="2">
              <a:lnSpc>
                <a:spcPct val="100000"/>
              </a:lnSpc>
              <a:spcBef>
                <a:spcPts val="0"/>
              </a:spcBef>
            </a:pPr>
            <a:r>
              <a:rPr lang="en-GB" sz="2400"/>
              <a:t>Short Circuit (SC) profile: short circuit characteristics of assets</a:t>
            </a:r>
            <a:endParaRPr lang="en-IE" sz="2400"/>
          </a:p>
          <a:p>
            <a:pPr lvl="2">
              <a:lnSpc>
                <a:spcPct val="100000"/>
              </a:lnSpc>
              <a:spcBef>
                <a:spcPts val="0"/>
              </a:spcBef>
            </a:pPr>
            <a:r>
              <a:rPr lang="en-GB" sz="2400"/>
              <a:t>Geospatial Location (GL) profile: geo-location of assets and facilities </a:t>
            </a:r>
            <a:endParaRPr lang="en-IE" sz="2400"/>
          </a:p>
          <a:p>
            <a:pPr lvl="1">
              <a:lnSpc>
                <a:spcPct val="100000"/>
              </a:lnSpc>
              <a:spcBef>
                <a:spcPts val="0"/>
              </a:spcBef>
            </a:pPr>
            <a:r>
              <a:rPr lang="en-IE" sz="2400"/>
              <a:t>Situation Model</a:t>
            </a:r>
          </a:p>
          <a:p>
            <a:pPr lvl="2">
              <a:lnSpc>
                <a:spcPct val="100000"/>
              </a:lnSpc>
              <a:spcBef>
                <a:spcPts val="0"/>
              </a:spcBef>
            </a:pPr>
            <a:r>
              <a:rPr lang="en-GB" sz="2400"/>
              <a:t>Steady State Hypothesis (EQ) profile: switch states, load/generation injections, control settings</a:t>
            </a:r>
            <a:endParaRPr lang="en-IE" sz="2400"/>
          </a:p>
          <a:p>
            <a:pPr lvl="1">
              <a:lnSpc>
                <a:spcPct val="100000"/>
              </a:lnSpc>
              <a:spcBef>
                <a:spcPts val="0"/>
              </a:spcBef>
            </a:pPr>
            <a:r>
              <a:rPr lang="en-IE" sz="2400"/>
              <a:t>Solution Model</a:t>
            </a:r>
          </a:p>
          <a:p>
            <a:pPr lvl="2">
              <a:lnSpc>
                <a:spcPct val="100000"/>
              </a:lnSpc>
              <a:spcBef>
                <a:spcPts val="0"/>
              </a:spcBef>
            </a:pPr>
            <a:r>
              <a:rPr lang="en-IE" sz="2400"/>
              <a:t>Topology (TP) profile:  simplified connectivity (needed for calculations) </a:t>
            </a:r>
          </a:p>
          <a:p>
            <a:pPr lvl="2">
              <a:lnSpc>
                <a:spcPct val="100000"/>
              </a:lnSpc>
              <a:spcBef>
                <a:spcPts val="0"/>
              </a:spcBef>
            </a:pPr>
            <a:r>
              <a:rPr lang="en-IE" sz="2400"/>
              <a:t>State Variable (SV) profile: output of power flow calculations</a:t>
            </a:r>
          </a:p>
          <a:p>
            <a:pPr lvl="2">
              <a:lnSpc>
                <a:spcPct val="100000"/>
              </a:lnSpc>
              <a:spcBef>
                <a:spcPts val="0"/>
              </a:spcBef>
            </a:pPr>
            <a:r>
              <a:rPr lang="en-IE" sz="2200" kern="100">
                <a:solidFill>
                  <a:srgbClr val="215F9A"/>
                </a:solidFill>
                <a:latin typeface="Aptos" panose="020B0004020202020204" pitchFamily="34" charset="0"/>
                <a:cs typeface="Times New Roman" panose="02020603050405020304" pitchFamily="18" charset="0"/>
              </a:rPr>
              <a:t>Short Circuit Results (SCR) profile: output of short circuit calculations</a:t>
            </a:r>
          </a:p>
          <a:p>
            <a:endParaRPr lang="en-GB"/>
          </a:p>
        </p:txBody>
      </p:sp>
      <p:sp>
        <p:nvSpPr>
          <p:cNvPr id="4" name="Slide Number Placeholder 3">
            <a:extLst>
              <a:ext uri="{FF2B5EF4-FFF2-40B4-BE49-F238E27FC236}">
                <a16:creationId xmlns:a16="http://schemas.microsoft.com/office/drawing/2014/main" id="{B4E826C4-BD39-0D83-4AF2-1338590B6F08}"/>
              </a:ext>
            </a:extLst>
          </p:cNvPr>
          <p:cNvSpPr>
            <a:spLocks noGrp="1"/>
          </p:cNvSpPr>
          <p:nvPr>
            <p:ph type="sldNum" sz="quarter" idx="12"/>
          </p:nvPr>
        </p:nvSpPr>
        <p:spPr/>
        <p:txBody>
          <a:bodyPr/>
          <a:lstStyle/>
          <a:p>
            <a:fld id="{B65E9EA2-BC08-4AFE-B0CA-3F4B7E89289F}" type="slidenum">
              <a:rPr lang="en-IE" smtClean="0"/>
              <a:t>19</a:t>
            </a:fld>
            <a:endParaRPr lang="en-IE"/>
          </a:p>
        </p:txBody>
      </p:sp>
    </p:spTree>
    <p:extLst>
      <p:ext uri="{BB962C8B-B14F-4D97-AF65-F5344CB8AC3E}">
        <p14:creationId xmlns:p14="http://schemas.microsoft.com/office/powerpoint/2010/main" val="3139366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2C22-9937-C929-EC0B-40D16BC06067}"/>
              </a:ext>
            </a:extLst>
          </p:cNvPr>
          <p:cNvSpPr>
            <a:spLocks noGrp="1"/>
          </p:cNvSpPr>
          <p:nvPr>
            <p:ph type="title"/>
          </p:nvPr>
        </p:nvSpPr>
        <p:spPr/>
        <p:txBody>
          <a:bodyPr/>
          <a:lstStyle/>
          <a:p>
            <a:r>
              <a:rPr lang="en-GB"/>
              <a:t>The GC0139 Proposal</a:t>
            </a:r>
          </a:p>
        </p:txBody>
      </p:sp>
      <p:sp>
        <p:nvSpPr>
          <p:cNvPr id="3" name="Slide Number Placeholder 2">
            <a:extLst>
              <a:ext uri="{FF2B5EF4-FFF2-40B4-BE49-F238E27FC236}">
                <a16:creationId xmlns:a16="http://schemas.microsoft.com/office/drawing/2014/main" id="{0BBEE3BB-507A-6A91-9B53-663B9416E779}"/>
              </a:ext>
            </a:extLst>
          </p:cNvPr>
          <p:cNvSpPr>
            <a:spLocks noGrp="1"/>
          </p:cNvSpPr>
          <p:nvPr>
            <p:ph type="sldNum" sz="quarter" idx="10"/>
          </p:nvPr>
        </p:nvSpPr>
        <p:spPr/>
        <p:txBody>
          <a:bodyPr/>
          <a:lstStyle/>
          <a:p>
            <a:fld id="{3C5A6226-45F5-45DC-8CB0-C52A33C884C0}" type="slidenum">
              <a:rPr lang="en-GB" smtClean="0"/>
              <a:t>2</a:t>
            </a:fld>
            <a:endParaRPr lang="en-GB"/>
          </a:p>
        </p:txBody>
      </p:sp>
      <p:sp>
        <p:nvSpPr>
          <p:cNvPr id="4" name="Text Placeholder 3">
            <a:extLst>
              <a:ext uri="{FF2B5EF4-FFF2-40B4-BE49-F238E27FC236}">
                <a16:creationId xmlns:a16="http://schemas.microsoft.com/office/drawing/2014/main" id="{79DFB8F1-962F-1339-BEC4-FA85E2760C66}"/>
              </a:ext>
            </a:extLst>
          </p:cNvPr>
          <p:cNvSpPr>
            <a:spLocks noGrp="1"/>
          </p:cNvSpPr>
          <p:nvPr>
            <p:ph type="body" sz="quarter" idx="13"/>
          </p:nvPr>
        </p:nvSpPr>
        <p:spPr/>
        <p:txBody>
          <a:bodyPr>
            <a:normAutofit fontScale="92500" lnSpcReduction="20000"/>
          </a:bodyPr>
          <a:lstStyle/>
          <a:p>
            <a:pPr marL="0" indent="0">
              <a:buNone/>
            </a:pPr>
            <a:r>
              <a:rPr lang="en-GB" b="1">
                <a:solidFill>
                  <a:srgbClr val="00B050"/>
                </a:solidFill>
              </a:rPr>
              <a:t>Defect</a:t>
            </a:r>
          </a:p>
          <a:p>
            <a:pPr marL="0" indent="0">
              <a:buNone/>
            </a:pPr>
            <a:r>
              <a:rPr lang="en-GB"/>
              <a:t>The existing requirements of the Grid Code (in respect of data exchange between DNOs and National Grid ESO) are insufficient for the coordinated and efficient planning of their networks as the industry transitions to a smart energy system and distribution operation activities. </a:t>
            </a:r>
          </a:p>
          <a:p>
            <a:pPr marL="0" indent="0">
              <a:buNone/>
            </a:pPr>
            <a:r>
              <a:rPr lang="en-GB" b="1">
                <a:solidFill>
                  <a:srgbClr val="00B050"/>
                </a:solidFill>
              </a:rPr>
              <a:t>Why</a:t>
            </a:r>
          </a:p>
          <a:p>
            <a:pPr marL="0" indent="0">
              <a:buNone/>
            </a:pPr>
            <a:r>
              <a:rPr lang="en-GB"/>
              <a:t>To facilitate the efficient and coordinated planning of the Transmission System, National Grid need a greater understanding of the quantity, type and impact of Distributed Energy Resources connected to Distribution Networks. </a:t>
            </a:r>
          </a:p>
          <a:p>
            <a:pPr marL="0" indent="0">
              <a:buNone/>
            </a:pPr>
            <a:r>
              <a:rPr lang="en-GB"/>
              <a:t>To facilitate the efficient and coordinated planning of their Distribution Networks DNOs need a greater understanding of Transmission System flows and fault contributions within a variety of demand/generation scenarios. </a:t>
            </a:r>
          </a:p>
          <a:p>
            <a:pPr marL="0" indent="0">
              <a:buNone/>
            </a:pPr>
            <a:r>
              <a:rPr lang="en-GB"/>
              <a:t>If these changes are not made, as the overall system becomes more interactive, with increasing volumes of Embedded Generation, demand side services and active network management, it will become more difficult to achieve coordinated and efficient overall network planning to facilitate the transition to a smart energy system.</a:t>
            </a:r>
          </a:p>
        </p:txBody>
      </p:sp>
    </p:spTree>
    <p:extLst>
      <p:ext uri="{BB962C8B-B14F-4D97-AF65-F5344CB8AC3E}">
        <p14:creationId xmlns:p14="http://schemas.microsoft.com/office/powerpoint/2010/main" val="2665011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02457-882F-59BD-1D36-043F3EDFDD26}"/>
              </a:ext>
            </a:extLst>
          </p:cNvPr>
          <p:cNvSpPr>
            <a:spLocks noGrp="1"/>
          </p:cNvSpPr>
          <p:nvPr>
            <p:ph type="title"/>
          </p:nvPr>
        </p:nvSpPr>
        <p:spPr/>
        <p:txBody>
          <a:bodyPr/>
          <a:lstStyle/>
          <a:p>
            <a:r>
              <a:rPr lang="en-GB"/>
              <a:t>Anatomy of a Solved PSM</a:t>
            </a:r>
          </a:p>
        </p:txBody>
      </p:sp>
      <p:sp>
        <p:nvSpPr>
          <p:cNvPr id="3" name="Content Placeholder 2">
            <a:extLst>
              <a:ext uri="{FF2B5EF4-FFF2-40B4-BE49-F238E27FC236}">
                <a16:creationId xmlns:a16="http://schemas.microsoft.com/office/drawing/2014/main" id="{4E9B01E1-1443-30FE-9541-8E8F91AEAFEC}"/>
              </a:ext>
            </a:extLst>
          </p:cNvPr>
          <p:cNvSpPr>
            <a:spLocks noGrp="1"/>
          </p:cNvSpPr>
          <p:nvPr>
            <p:ph idx="1"/>
          </p:nvPr>
        </p:nvSpPr>
        <p:spPr/>
        <p:txBody>
          <a:bodyPr/>
          <a:lstStyle/>
          <a:p>
            <a:pPr>
              <a:lnSpc>
                <a:spcPct val="100000"/>
              </a:lnSpc>
              <a:spcBef>
                <a:spcPts val="0"/>
              </a:spcBef>
              <a:spcAft>
                <a:spcPts val="600"/>
              </a:spcAft>
            </a:pPr>
            <a:r>
              <a:rPr lang="en-GB"/>
              <a:t>CGMES (or LTDS) defines the data present in each profile</a:t>
            </a:r>
          </a:p>
          <a:p>
            <a:pPr>
              <a:lnSpc>
                <a:spcPct val="100000"/>
              </a:lnSpc>
              <a:spcBef>
                <a:spcPts val="0"/>
              </a:spcBef>
              <a:spcAft>
                <a:spcPts val="600"/>
              </a:spcAft>
            </a:pPr>
            <a:r>
              <a:rPr lang="en-GB"/>
              <a:t>Structural Model and Situation Model are inputs of grid calculations; Solution Model is output</a:t>
            </a:r>
          </a:p>
          <a:p>
            <a:pPr>
              <a:lnSpc>
                <a:spcPct val="100000"/>
              </a:lnSpc>
              <a:spcBef>
                <a:spcPts val="0"/>
              </a:spcBef>
              <a:spcAft>
                <a:spcPts val="600"/>
              </a:spcAft>
            </a:pPr>
            <a:r>
              <a:rPr lang="en-GB"/>
              <a:t>Many Situation Model/Solution Model pairs can be defined for the same Structural Model</a:t>
            </a:r>
          </a:p>
          <a:p>
            <a:pPr>
              <a:lnSpc>
                <a:spcPct val="100000"/>
              </a:lnSpc>
              <a:spcBef>
                <a:spcPts val="0"/>
              </a:spcBef>
              <a:spcAft>
                <a:spcPts val="600"/>
              </a:spcAft>
            </a:pPr>
            <a:r>
              <a:rPr lang="en-GB"/>
              <a:t>A PSDM describes a proposed future change to a Structural Model </a:t>
            </a:r>
            <a:endParaRPr lang="en-IE"/>
          </a:p>
          <a:p>
            <a:pPr marL="0" indent="0">
              <a:buNone/>
            </a:pPr>
            <a:endParaRPr lang="en-GB"/>
          </a:p>
        </p:txBody>
      </p:sp>
      <p:sp>
        <p:nvSpPr>
          <p:cNvPr id="4" name="Slide Number Placeholder 3">
            <a:extLst>
              <a:ext uri="{FF2B5EF4-FFF2-40B4-BE49-F238E27FC236}">
                <a16:creationId xmlns:a16="http://schemas.microsoft.com/office/drawing/2014/main" id="{7D67C0DA-8B95-A6BC-7AB7-F0017C6ABF8A}"/>
              </a:ext>
            </a:extLst>
          </p:cNvPr>
          <p:cNvSpPr>
            <a:spLocks noGrp="1"/>
          </p:cNvSpPr>
          <p:nvPr>
            <p:ph type="sldNum" sz="quarter" idx="12"/>
          </p:nvPr>
        </p:nvSpPr>
        <p:spPr/>
        <p:txBody>
          <a:bodyPr/>
          <a:lstStyle/>
          <a:p>
            <a:fld id="{B65E9EA2-BC08-4AFE-B0CA-3F4B7E89289F}" type="slidenum">
              <a:rPr lang="en-IE" smtClean="0"/>
              <a:t>20</a:t>
            </a:fld>
            <a:endParaRPr lang="en-IE"/>
          </a:p>
        </p:txBody>
      </p:sp>
    </p:spTree>
    <p:extLst>
      <p:ext uri="{BB962C8B-B14F-4D97-AF65-F5344CB8AC3E}">
        <p14:creationId xmlns:p14="http://schemas.microsoft.com/office/powerpoint/2010/main" val="4218399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F0D12-F9E3-EC4D-08AF-ED87C296699F}"/>
              </a:ext>
            </a:extLst>
          </p:cNvPr>
          <p:cNvSpPr>
            <a:spLocks noGrp="1"/>
          </p:cNvSpPr>
          <p:nvPr>
            <p:ph type="title"/>
          </p:nvPr>
        </p:nvSpPr>
        <p:spPr/>
        <p:txBody>
          <a:bodyPr/>
          <a:lstStyle/>
          <a:p>
            <a:r>
              <a:rPr lang="en-GB"/>
              <a:t>DRC Expansion </a:t>
            </a:r>
          </a:p>
        </p:txBody>
      </p:sp>
      <p:sp>
        <p:nvSpPr>
          <p:cNvPr id="3" name="Content Placeholder 2">
            <a:extLst>
              <a:ext uri="{FF2B5EF4-FFF2-40B4-BE49-F238E27FC236}">
                <a16:creationId xmlns:a16="http://schemas.microsoft.com/office/drawing/2014/main" id="{84CE6980-CB0E-F2FE-BF09-FF0431E1B6AC}"/>
              </a:ext>
            </a:extLst>
          </p:cNvPr>
          <p:cNvSpPr>
            <a:spLocks noGrp="1"/>
          </p:cNvSpPr>
          <p:nvPr>
            <p:ph idx="1"/>
          </p:nvPr>
        </p:nvSpPr>
        <p:spPr/>
        <p:txBody>
          <a:bodyPr>
            <a:normAutofit fontScale="85000" lnSpcReduction="20000"/>
          </a:bodyPr>
          <a:lstStyle/>
          <a:p>
            <a:pPr marL="0" indent="0">
              <a:buNone/>
            </a:pPr>
            <a:r>
              <a:rPr lang="en-GB"/>
              <a:t>The DRC is proposed to be expanded with a suite of new schedules to support PC.9 and PC.10. These schedules, are based on the ‘Guidance Notes for Network Operator’s Submission of Data’ issued by the Company annually, are as follows:</a:t>
            </a:r>
          </a:p>
          <a:p>
            <a:r>
              <a:rPr lang="en-GB"/>
              <a:t>Schedule 21A – Demand/Generation forecast at time of NETS peak demand</a:t>
            </a:r>
          </a:p>
          <a:p>
            <a:r>
              <a:rPr lang="en-GB"/>
              <a:t>Schedule 21B - Demand/Generation forecast at time of Connection Point peak real demand</a:t>
            </a:r>
          </a:p>
          <a:p>
            <a:r>
              <a:rPr lang="en-GB"/>
              <a:t>Schedule 21C - Demand/Generation forecast at time of NETS minimum demand</a:t>
            </a:r>
          </a:p>
          <a:p>
            <a:r>
              <a:rPr lang="en-GB"/>
              <a:t>Schedule 21D - Demand/Generation forecast at time of Connection Point minimum gross demand</a:t>
            </a:r>
          </a:p>
          <a:p>
            <a:r>
              <a:rPr lang="en-GB"/>
              <a:t>Schedule 21E - Demand/Generation forecast at time of Connection Point summer daylight minimum gross demand</a:t>
            </a:r>
          </a:p>
          <a:p>
            <a:r>
              <a:rPr lang="en-GB"/>
              <a:t>Schedule 21F - Demand/Generation forecast at time of Access Period peak real demand</a:t>
            </a:r>
          </a:p>
          <a:p>
            <a:r>
              <a:rPr lang="en-GB"/>
              <a:t>Schedule 21G - Detail of Embedded Power Stations greater than or equal to 1MW</a:t>
            </a:r>
          </a:p>
          <a:p>
            <a:r>
              <a:rPr lang="en-GB"/>
              <a:t>Schedule 21H - Detail of Embedded Power Stations less than 1MW</a:t>
            </a:r>
          </a:p>
          <a:p>
            <a:r>
              <a:rPr lang="en-GB"/>
              <a:t>Schedule 21I – Embedded Generation Constraints</a:t>
            </a:r>
          </a:p>
          <a:p>
            <a:r>
              <a:rPr lang="en-GB"/>
              <a:t>Schedule 21J – Aggregated Forecast Registered Capacity</a:t>
            </a:r>
          </a:p>
          <a:p>
            <a:endParaRPr lang="en-GB"/>
          </a:p>
          <a:p>
            <a:endParaRPr lang="en-GB"/>
          </a:p>
        </p:txBody>
      </p:sp>
      <p:sp>
        <p:nvSpPr>
          <p:cNvPr id="4" name="Slide Number Placeholder 3">
            <a:extLst>
              <a:ext uri="{FF2B5EF4-FFF2-40B4-BE49-F238E27FC236}">
                <a16:creationId xmlns:a16="http://schemas.microsoft.com/office/drawing/2014/main" id="{317E3627-A11B-FC52-C55D-7B1DB7B3FF77}"/>
              </a:ext>
            </a:extLst>
          </p:cNvPr>
          <p:cNvSpPr>
            <a:spLocks noGrp="1"/>
          </p:cNvSpPr>
          <p:nvPr>
            <p:ph type="sldNum" sz="quarter" idx="12"/>
          </p:nvPr>
        </p:nvSpPr>
        <p:spPr/>
        <p:txBody>
          <a:bodyPr/>
          <a:lstStyle/>
          <a:p>
            <a:fld id="{B65E9EA2-BC08-4AFE-B0CA-3F4B7E89289F}" type="slidenum">
              <a:rPr lang="en-IE" smtClean="0"/>
              <a:t>21</a:t>
            </a:fld>
            <a:endParaRPr lang="en-IE"/>
          </a:p>
        </p:txBody>
      </p:sp>
    </p:spTree>
    <p:extLst>
      <p:ext uri="{BB962C8B-B14F-4D97-AF65-F5344CB8AC3E}">
        <p14:creationId xmlns:p14="http://schemas.microsoft.com/office/powerpoint/2010/main" val="2327450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E9E78-F54E-CF68-318E-C284F91ECE92}"/>
              </a:ext>
            </a:extLst>
          </p:cNvPr>
          <p:cNvSpPr>
            <a:spLocks noGrp="1"/>
          </p:cNvSpPr>
          <p:nvPr>
            <p:ph type="title"/>
          </p:nvPr>
        </p:nvSpPr>
        <p:spPr/>
        <p:txBody>
          <a:bodyPr/>
          <a:lstStyle/>
          <a:p>
            <a:r>
              <a:rPr lang="en-GB"/>
              <a:t>Power Flow Definitions used in PC.9, PC.10 &amp; DRC</a:t>
            </a:r>
          </a:p>
        </p:txBody>
      </p:sp>
      <p:sp>
        <p:nvSpPr>
          <p:cNvPr id="3" name="Content Placeholder 2">
            <a:extLst>
              <a:ext uri="{FF2B5EF4-FFF2-40B4-BE49-F238E27FC236}">
                <a16:creationId xmlns:a16="http://schemas.microsoft.com/office/drawing/2014/main" id="{B07E7428-B4B7-CF6E-131E-BE0784D04D0D}"/>
              </a:ext>
            </a:extLst>
          </p:cNvPr>
          <p:cNvSpPr>
            <a:spLocks noGrp="1"/>
          </p:cNvSpPr>
          <p:nvPr>
            <p:ph idx="1"/>
          </p:nvPr>
        </p:nvSpPr>
        <p:spPr>
          <a:xfrm>
            <a:off x="427578" y="1412776"/>
            <a:ext cx="7252598" cy="5256584"/>
          </a:xfrm>
        </p:spPr>
        <p:txBody>
          <a:bodyPr>
            <a:normAutofit fontScale="85000" lnSpcReduction="20000"/>
          </a:bodyPr>
          <a:lstStyle/>
          <a:p>
            <a:pPr algn="l" rtl="0" fontAlgn="base"/>
            <a:r>
              <a:rPr lang="en-GB" sz="1800">
                <a:solidFill>
                  <a:srgbClr val="000000"/>
                </a:solidFill>
                <a:highlight>
                  <a:srgbClr val="FFFFFF"/>
                </a:highlight>
                <a:latin typeface="Arial" panose="020B0604020202020204" pitchFamily="34" charset="0"/>
              </a:rPr>
              <a:t>M1, M2 - Measurement at the Connection Point</a:t>
            </a:r>
          </a:p>
          <a:p>
            <a:pPr algn="l" rtl="0" fontAlgn="base"/>
            <a:r>
              <a:rPr lang="en-GB" sz="1800">
                <a:solidFill>
                  <a:srgbClr val="000000"/>
                </a:solidFill>
                <a:highlight>
                  <a:srgbClr val="FFFFFF"/>
                </a:highlight>
                <a:latin typeface="Arial" panose="020B0604020202020204" pitchFamily="34" charset="0"/>
              </a:rPr>
              <a:t>DG        - export from embedded generation other than from Electricity Storage</a:t>
            </a:r>
          </a:p>
          <a:p>
            <a:pPr algn="l" rtl="0" fontAlgn="base"/>
            <a:r>
              <a:rPr lang="en-GB" sz="1800" err="1">
                <a:solidFill>
                  <a:srgbClr val="000000"/>
                </a:solidFill>
                <a:highlight>
                  <a:srgbClr val="FFFFFF"/>
                </a:highlight>
                <a:latin typeface="Arial" panose="020B0604020202020204" pitchFamily="34" charset="0"/>
              </a:rPr>
              <a:t>Esi</a:t>
            </a:r>
            <a:r>
              <a:rPr lang="en-GB" sz="1800">
                <a:solidFill>
                  <a:srgbClr val="000000"/>
                </a:solidFill>
                <a:highlight>
                  <a:srgbClr val="FFFFFF"/>
                </a:highlight>
                <a:latin typeface="Arial" panose="020B0604020202020204" pitchFamily="34" charset="0"/>
              </a:rPr>
              <a:t>         - import to Electricity Storage</a:t>
            </a:r>
          </a:p>
          <a:p>
            <a:pPr algn="l" rtl="0" fontAlgn="base"/>
            <a:r>
              <a:rPr lang="en-GB" sz="1800" err="1">
                <a:solidFill>
                  <a:srgbClr val="000000"/>
                </a:solidFill>
                <a:highlight>
                  <a:srgbClr val="FFFFFF"/>
                </a:highlight>
                <a:latin typeface="Arial" panose="020B0604020202020204" pitchFamily="34" charset="0"/>
              </a:rPr>
              <a:t>ESe</a:t>
            </a:r>
            <a:r>
              <a:rPr lang="en-GB" sz="1800">
                <a:solidFill>
                  <a:srgbClr val="000000"/>
                </a:solidFill>
                <a:highlight>
                  <a:srgbClr val="FFFFFF"/>
                </a:highlight>
                <a:latin typeface="Arial" panose="020B0604020202020204" pitchFamily="34" charset="0"/>
              </a:rPr>
              <a:t>       - export from Electricity Storage</a:t>
            </a:r>
          </a:p>
          <a:p>
            <a:pPr algn="l" rtl="0" fontAlgn="base"/>
            <a:r>
              <a:rPr lang="en-GB" sz="1800">
                <a:solidFill>
                  <a:srgbClr val="000000"/>
                </a:solidFill>
                <a:highlight>
                  <a:srgbClr val="FFFFFF"/>
                </a:highlight>
                <a:latin typeface="Arial" panose="020B0604020202020204" pitchFamily="34" charset="0"/>
              </a:rPr>
              <a:t>D           - aggregate network / customer demand</a:t>
            </a:r>
          </a:p>
          <a:p>
            <a:pPr algn="l" rtl="0" fontAlgn="base"/>
            <a:r>
              <a:rPr lang="en-GB" sz="1800">
                <a:solidFill>
                  <a:srgbClr val="000000"/>
                </a:solidFill>
                <a:highlight>
                  <a:srgbClr val="FFFFFF"/>
                </a:highlight>
                <a:latin typeface="Arial" panose="020B0604020202020204" pitchFamily="34" charset="0"/>
              </a:rPr>
              <a:t>∆D         - Latent Demand</a:t>
            </a:r>
          </a:p>
          <a:p>
            <a:pPr marL="0" indent="0" algn="l" rtl="0" fontAlgn="base">
              <a:buNone/>
            </a:pPr>
            <a:endParaRPr lang="en-GB" b="0" i="0">
              <a:solidFill>
                <a:srgbClr val="000000"/>
              </a:solidFill>
              <a:effectLst/>
              <a:highlight>
                <a:srgbClr val="FFFFFF"/>
              </a:highlight>
              <a:latin typeface="Segoe UI" panose="020B0502040204020203" pitchFamily="34" charset="0"/>
            </a:endParaRPr>
          </a:p>
          <a:p>
            <a:pPr marL="0" indent="0" algn="l" rtl="0" fontAlgn="base">
              <a:buNone/>
            </a:pPr>
            <a:r>
              <a:rPr lang="en-GB" sz="1800" b="0" i="0">
                <a:solidFill>
                  <a:srgbClr val="000000"/>
                </a:solidFill>
                <a:effectLst/>
                <a:highlight>
                  <a:srgbClr val="FFFFFF"/>
                </a:highlight>
                <a:latin typeface="Arial" panose="020B0604020202020204" pitchFamily="34" charset="0"/>
              </a:rPr>
              <a:t>Where: </a:t>
            </a:r>
            <a:endParaRPr lang="en-GB" b="0" i="0">
              <a:solidFill>
                <a:srgbClr val="000000"/>
              </a:solidFill>
              <a:effectLst/>
              <a:highlight>
                <a:srgbClr val="FFFFFF"/>
              </a:highlight>
              <a:latin typeface="Segoe UI" panose="020B0502040204020203" pitchFamily="34" charset="0"/>
            </a:endParaRPr>
          </a:p>
          <a:p>
            <a:r>
              <a:rPr lang="en-GB" sz="1800" b="1">
                <a:solidFill>
                  <a:srgbClr val="000000"/>
                </a:solidFill>
                <a:highlight>
                  <a:srgbClr val="FFFFFF"/>
                </a:highlight>
                <a:latin typeface="Arial" panose="020B0604020202020204" pitchFamily="34" charset="0"/>
              </a:rPr>
              <a:t>Group Demand </a:t>
            </a:r>
            <a:r>
              <a:rPr lang="en-GB" sz="1800">
                <a:solidFill>
                  <a:srgbClr val="000000"/>
                </a:solidFill>
                <a:highlight>
                  <a:srgbClr val="FFFFFF"/>
                </a:highlight>
                <a:latin typeface="Arial" panose="020B0604020202020204" pitchFamily="34" charset="0"/>
              </a:rPr>
              <a:t>= D + ∆D  [underlying customer demand]</a:t>
            </a:r>
          </a:p>
          <a:p>
            <a:r>
              <a:rPr lang="en-GB" sz="1800" b="1">
                <a:solidFill>
                  <a:srgbClr val="000000"/>
                </a:solidFill>
                <a:highlight>
                  <a:srgbClr val="FFFFFF"/>
                </a:highlight>
                <a:latin typeface="Arial" panose="020B0604020202020204" pitchFamily="34" charset="0"/>
              </a:rPr>
              <a:t>Group Demand </a:t>
            </a:r>
            <a:r>
              <a:rPr lang="en-GB" sz="1800">
                <a:solidFill>
                  <a:srgbClr val="000000"/>
                </a:solidFill>
                <a:highlight>
                  <a:srgbClr val="FFFFFF"/>
                </a:highlight>
                <a:latin typeface="Arial" panose="020B0604020202020204" pitchFamily="34" charset="0"/>
              </a:rPr>
              <a:t>= (M1 + M2) + (DG + </a:t>
            </a:r>
            <a:r>
              <a:rPr lang="en-GB" sz="1800" err="1">
                <a:solidFill>
                  <a:srgbClr val="000000"/>
                </a:solidFill>
                <a:highlight>
                  <a:srgbClr val="FFFFFF"/>
                </a:highlight>
                <a:latin typeface="Arial" panose="020B0604020202020204" pitchFamily="34" charset="0"/>
              </a:rPr>
              <a:t>ESe</a:t>
            </a:r>
            <a:r>
              <a:rPr lang="en-GB" sz="1800">
                <a:solidFill>
                  <a:srgbClr val="000000"/>
                </a:solidFill>
                <a:highlight>
                  <a:srgbClr val="FFFFFF"/>
                </a:highlight>
                <a:latin typeface="Arial" panose="020B0604020202020204" pitchFamily="34" charset="0"/>
              </a:rPr>
              <a:t>) – </a:t>
            </a:r>
            <a:r>
              <a:rPr lang="en-GB" sz="1800" err="1">
                <a:solidFill>
                  <a:srgbClr val="000000"/>
                </a:solidFill>
                <a:highlight>
                  <a:srgbClr val="FFFFFF"/>
                </a:highlight>
                <a:latin typeface="Arial" panose="020B0604020202020204" pitchFamily="34" charset="0"/>
              </a:rPr>
              <a:t>ESi</a:t>
            </a:r>
            <a:r>
              <a:rPr lang="en-GB" sz="1800">
                <a:solidFill>
                  <a:srgbClr val="000000"/>
                </a:solidFill>
                <a:highlight>
                  <a:srgbClr val="FFFFFF"/>
                </a:highlight>
                <a:latin typeface="Arial" panose="020B0604020202020204" pitchFamily="34" charset="0"/>
              </a:rPr>
              <a:t> + ∆D = (D + ∆D)</a:t>
            </a:r>
          </a:p>
          <a:p>
            <a:r>
              <a:rPr lang="en-GB" sz="1800" b="1">
                <a:solidFill>
                  <a:srgbClr val="000000"/>
                </a:solidFill>
                <a:highlight>
                  <a:srgbClr val="FFFFFF"/>
                </a:highlight>
                <a:latin typeface="Arial" panose="020B0604020202020204" pitchFamily="34" charset="0"/>
              </a:rPr>
              <a:t>Latent Demand </a:t>
            </a:r>
            <a:r>
              <a:rPr lang="en-GB" sz="1800">
                <a:solidFill>
                  <a:srgbClr val="000000"/>
                </a:solidFill>
                <a:highlight>
                  <a:srgbClr val="FFFFFF"/>
                </a:highlight>
                <a:latin typeface="Arial" panose="020B0604020202020204" pitchFamily="34" charset="0"/>
              </a:rPr>
              <a:t>= ∆D  [factors that modify the underlying customer demand]</a:t>
            </a:r>
          </a:p>
          <a:p>
            <a:r>
              <a:rPr lang="en-GB" sz="1800" b="1">
                <a:solidFill>
                  <a:srgbClr val="000000"/>
                </a:solidFill>
                <a:highlight>
                  <a:srgbClr val="FFFFFF"/>
                </a:highlight>
                <a:latin typeface="Arial" panose="020B0604020202020204" pitchFamily="34" charset="0"/>
              </a:rPr>
              <a:t>Embedded Generation Export </a:t>
            </a:r>
            <a:r>
              <a:rPr lang="en-GB" sz="1800">
                <a:solidFill>
                  <a:srgbClr val="000000"/>
                </a:solidFill>
                <a:highlight>
                  <a:srgbClr val="FFFFFF"/>
                </a:highlight>
                <a:latin typeface="Arial" panose="020B0604020202020204" pitchFamily="34" charset="0"/>
              </a:rPr>
              <a:t>= DG + </a:t>
            </a:r>
            <a:r>
              <a:rPr lang="en-GB" sz="1800" err="1">
                <a:solidFill>
                  <a:srgbClr val="000000"/>
                </a:solidFill>
                <a:highlight>
                  <a:srgbClr val="FFFFFF"/>
                </a:highlight>
                <a:latin typeface="Arial" panose="020B0604020202020204" pitchFamily="34" charset="0"/>
              </a:rPr>
              <a:t>ESe</a:t>
            </a:r>
            <a:endParaRPr lang="en-GB" sz="1800">
              <a:solidFill>
                <a:srgbClr val="000000"/>
              </a:solidFill>
              <a:highlight>
                <a:srgbClr val="FFFFFF"/>
              </a:highlight>
              <a:latin typeface="Arial" panose="020B0604020202020204" pitchFamily="34" charset="0"/>
            </a:endParaRPr>
          </a:p>
          <a:p>
            <a:r>
              <a:rPr lang="en-GB" sz="1800" b="1">
                <a:solidFill>
                  <a:srgbClr val="000000"/>
                </a:solidFill>
                <a:highlight>
                  <a:srgbClr val="FFFFFF"/>
                </a:highlight>
                <a:latin typeface="Arial" panose="020B0604020202020204" pitchFamily="34" charset="0"/>
              </a:rPr>
              <a:t>Embedded Generation Import </a:t>
            </a:r>
            <a:r>
              <a:rPr lang="en-GB" sz="1800">
                <a:solidFill>
                  <a:srgbClr val="000000"/>
                </a:solidFill>
                <a:highlight>
                  <a:srgbClr val="FFFFFF"/>
                </a:highlight>
                <a:latin typeface="Arial" panose="020B0604020202020204" pitchFamily="34" charset="0"/>
              </a:rPr>
              <a:t>= </a:t>
            </a:r>
            <a:r>
              <a:rPr lang="en-GB" sz="1800" err="1">
                <a:solidFill>
                  <a:srgbClr val="000000"/>
                </a:solidFill>
                <a:highlight>
                  <a:srgbClr val="FFFFFF"/>
                </a:highlight>
                <a:latin typeface="Arial" panose="020B0604020202020204" pitchFamily="34" charset="0"/>
              </a:rPr>
              <a:t>ESi</a:t>
            </a:r>
            <a:endParaRPr lang="en-GB" sz="1800">
              <a:solidFill>
                <a:srgbClr val="000000"/>
              </a:solidFill>
              <a:highlight>
                <a:srgbClr val="FFFFFF"/>
              </a:highlight>
              <a:latin typeface="Arial" panose="020B0604020202020204" pitchFamily="34" charset="0"/>
            </a:endParaRPr>
          </a:p>
          <a:p>
            <a:r>
              <a:rPr lang="en-GB" sz="1800" b="1">
                <a:solidFill>
                  <a:srgbClr val="000000"/>
                </a:solidFill>
                <a:highlight>
                  <a:srgbClr val="FFFFFF"/>
                </a:highlight>
                <a:latin typeface="Arial" panose="020B0604020202020204" pitchFamily="34" charset="0"/>
              </a:rPr>
              <a:t>Measured Import </a:t>
            </a:r>
            <a:r>
              <a:rPr lang="en-GB" sz="1800">
                <a:solidFill>
                  <a:srgbClr val="000000"/>
                </a:solidFill>
                <a:highlight>
                  <a:srgbClr val="FFFFFF"/>
                </a:highlight>
                <a:latin typeface="Arial" panose="020B0604020202020204" pitchFamily="34" charset="0"/>
              </a:rPr>
              <a:t>= M1 + M2</a:t>
            </a:r>
          </a:p>
          <a:p>
            <a:r>
              <a:rPr lang="en-GB" sz="1800" b="1">
                <a:solidFill>
                  <a:srgbClr val="000000"/>
                </a:solidFill>
                <a:highlight>
                  <a:srgbClr val="FFFFFF"/>
                </a:highlight>
                <a:latin typeface="Arial" panose="020B0604020202020204" pitchFamily="34" charset="0"/>
              </a:rPr>
              <a:t>Gross Demand </a:t>
            </a:r>
            <a:r>
              <a:rPr lang="en-GB" sz="1800">
                <a:solidFill>
                  <a:srgbClr val="000000"/>
                </a:solidFill>
                <a:highlight>
                  <a:srgbClr val="FFFFFF"/>
                </a:highlight>
                <a:latin typeface="Arial" panose="020B0604020202020204" pitchFamily="34" charset="0"/>
              </a:rPr>
              <a:t>= (D + ∆D) + </a:t>
            </a:r>
            <a:r>
              <a:rPr lang="en-GB" sz="1800" err="1">
                <a:solidFill>
                  <a:srgbClr val="000000"/>
                </a:solidFill>
                <a:highlight>
                  <a:srgbClr val="FFFFFF"/>
                </a:highlight>
                <a:latin typeface="Arial" panose="020B0604020202020204" pitchFamily="34" charset="0"/>
              </a:rPr>
              <a:t>ESi</a:t>
            </a:r>
            <a:endParaRPr lang="en-GB" sz="1800">
              <a:solidFill>
                <a:srgbClr val="000000"/>
              </a:solidFill>
              <a:highlight>
                <a:srgbClr val="FFFFFF"/>
              </a:highlight>
              <a:latin typeface="Arial" panose="020B0604020202020204" pitchFamily="34" charset="0"/>
            </a:endParaRPr>
          </a:p>
          <a:p>
            <a:r>
              <a:rPr lang="en-GB" sz="1800" b="1">
                <a:solidFill>
                  <a:srgbClr val="000000"/>
                </a:solidFill>
                <a:highlight>
                  <a:srgbClr val="FFFFFF"/>
                </a:highlight>
                <a:latin typeface="Arial" panose="020B0604020202020204" pitchFamily="34" charset="0"/>
              </a:rPr>
              <a:t>Net Demand </a:t>
            </a:r>
            <a:r>
              <a:rPr lang="en-GB" sz="1800">
                <a:solidFill>
                  <a:srgbClr val="000000"/>
                </a:solidFill>
                <a:highlight>
                  <a:srgbClr val="FFFFFF"/>
                </a:highlight>
                <a:latin typeface="Arial" panose="020B0604020202020204" pitchFamily="34" charset="0"/>
              </a:rPr>
              <a:t>= M1 + M2</a:t>
            </a:r>
          </a:p>
          <a:p>
            <a:pPr marL="0" indent="0">
              <a:buNone/>
            </a:pPr>
            <a:endParaRPr lang="en-GB"/>
          </a:p>
        </p:txBody>
      </p:sp>
      <p:sp>
        <p:nvSpPr>
          <p:cNvPr id="4" name="Slide Number Placeholder 3">
            <a:extLst>
              <a:ext uri="{FF2B5EF4-FFF2-40B4-BE49-F238E27FC236}">
                <a16:creationId xmlns:a16="http://schemas.microsoft.com/office/drawing/2014/main" id="{1F48DF82-C80D-3C1A-81ED-2C7694A91242}"/>
              </a:ext>
            </a:extLst>
          </p:cNvPr>
          <p:cNvSpPr>
            <a:spLocks noGrp="1"/>
          </p:cNvSpPr>
          <p:nvPr>
            <p:ph type="sldNum" sz="quarter" idx="12"/>
          </p:nvPr>
        </p:nvSpPr>
        <p:spPr/>
        <p:txBody>
          <a:bodyPr/>
          <a:lstStyle/>
          <a:p>
            <a:fld id="{B65E9EA2-BC08-4AFE-B0CA-3F4B7E89289F}" type="slidenum">
              <a:rPr lang="en-IE" smtClean="0"/>
              <a:t>22</a:t>
            </a:fld>
            <a:endParaRPr lang="en-IE"/>
          </a:p>
        </p:txBody>
      </p:sp>
      <p:pic>
        <p:nvPicPr>
          <p:cNvPr id="1026" name="Picture 2">
            <a:extLst>
              <a:ext uri="{FF2B5EF4-FFF2-40B4-BE49-F238E27FC236}">
                <a16:creationId xmlns:a16="http://schemas.microsoft.com/office/drawing/2014/main" id="{DA2F5068-A569-B219-504C-C2BBD19AF4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0176" y="2766598"/>
            <a:ext cx="3533775"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300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89590-7579-DBF7-B9FC-5752427A7050}"/>
              </a:ext>
            </a:extLst>
          </p:cNvPr>
          <p:cNvSpPr>
            <a:spLocks noGrp="1"/>
          </p:cNvSpPr>
          <p:nvPr>
            <p:ph type="title"/>
          </p:nvPr>
        </p:nvSpPr>
        <p:spPr/>
        <p:txBody>
          <a:bodyPr/>
          <a:lstStyle/>
          <a:p>
            <a:r>
              <a:rPr lang="en-GB"/>
              <a:t>Glossary &amp; Definitions – New Definitions</a:t>
            </a:r>
          </a:p>
        </p:txBody>
      </p:sp>
      <p:sp>
        <p:nvSpPr>
          <p:cNvPr id="4" name="Slide Number Placeholder 3">
            <a:extLst>
              <a:ext uri="{FF2B5EF4-FFF2-40B4-BE49-F238E27FC236}">
                <a16:creationId xmlns:a16="http://schemas.microsoft.com/office/drawing/2014/main" id="{F5B6CAD3-E8EE-3010-5433-172C8DCAECC1}"/>
              </a:ext>
            </a:extLst>
          </p:cNvPr>
          <p:cNvSpPr>
            <a:spLocks noGrp="1"/>
          </p:cNvSpPr>
          <p:nvPr>
            <p:ph type="sldNum" sz="quarter" idx="12"/>
          </p:nvPr>
        </p:nvSpPr>
        <p:spPr/>
        <p:txBody>
          <a:bodyPr/>
          <a:lstStyle/>
          <a:p>
            <a:fld id="{B65E9EA2-BC08-4AFE-B0CA-3F4B7E89289F}" type="slidenum">
              <a:rPr lang="en-IE" smtClean="0"/>
              <a:t>23</a:t>
            </a:fld>
            <a:endParaRPr lang="en-IE"/>
          </a:p>
        </p:txBody>
      </p:sp>
      <p:graphicFrame>
        <p:nvGraphicFramePr>
          <p:cNvPr id="6" name="Table 5">
            <a:extLst>
              <a:ext uri="{FF2B5EF4-FFF2-40B4-BE49-F238E27FC236}">
                <a16:creationId xmlns:a16="http://schemas.microsoft.com/office/drawing/2014/main" id="{DA0F6EC3-9D2F-9CB2-9904-F3ABB33CD96D}"/>
              </a:ext>
            </a:extLst>
          </p:cNvPr>
          <p:cNvGraphicFramePr>
            <a:graphicFrameLocks noGrp="1"/>
          </p:cNvGraphicFramePr>
          <p:nvPr>
            <p:extLst>
              <p:ext uri="{D42A27DB-BD31-4B8C-83A1-F6EECF244321}">
                <p14:modId xmlns:p14="http://schemas.microsoft.com/office/powerpoint/2010/main" val="1317378568"/>
              </p:ext>
            </p:extLst>
          </p:nvPr>
        </p:nvGraphicFramePr>
        <p:xfrm>
          <a:off x="80554" y="764632"/>
          <a:ext cx="12030891" cy="6076085"/>
        </p:xfrm>
        <a:graphic>
          <a:graphicData uri="http://schemas.openxmlformats.org/drawingml/2006/table">
            <a:tbl>
              <a:tblPr firstRow="1" bandRow="1">
                <a:tableStyleId>{5C22544A-7EE6-4342-B048-85BDC9FD1C3A}</a:tableStyleId>
              </a:tblPr>
              <a:tblGrid>
                <a:gridCol w="2066469">
                  <a:extLst>
                    <a:ext uri="{9D8B030D-6E8A-4147-A177-3AD203B41FA5}">
                      <a16:colId xmlns:a16="http://schemas.microsoft.com/office/drawing/2014/main" val="394600446"/>
                    </a:ext>
                  </a:extLst>
                </a:gridCol>
                <a:gridCol w="4669057">
                  <a:extLst>
                    <a:ext uri="{9D8B030D-6E8A-4147-A177-3AD203B41FA5}">
                      <a16:colId xmlns:a16="http://schemas.microsoft.com/office/drawing/2014/main" val="998310189"/>
                    </a:ext>
                  </a:extLst>
                </a:gridCol>
                <a:gridCol w="216024">
                  <a:extLst>
                    <a:ext uri="{9D8B030D-6E8A-4147-A177-3AD203B41FA5}">
                      <a16:colId xmlns:a16="http://schemas.microsoft.com/office/drawing/2014/main" val="3668597415"/>
                    </a:ext>
                  </a:extLst>
                </a:gridCol>
                <a:gridCol w="1080120">
                  <a:extLst>
                    <a:ext uri="{9D8B030D-6E8A-4147-A177-3AD203B41FA5}">
                      <a16:colId xmlns:a16="http://schemas.microsoft.com/office/drawing/2014/main" val="2604300678"/>
                    </a:ext>
                  </a:extLst>
                </a:gridCol>
                <a:gridCol w="3999221">
                  <a:extLst>
                    <a:ext uri="{9D8B030D-6E8A-4147-A177-3AD203B41FA5}">
                      <a16:colId xmlns:a16="http://schemas.microsoft.com/office/drawing/2014/main" val="2837369640"/>
                    </a:ext>
                  </a:extLst>
                </a:gridCol>
              </a:tblGrid>
              <a:tr h="341873">
                <a:tc>
                  <a:txBody>
                    <a:bodyPr/>
                    <a:lstStyle/>
                    <a:p>
                      <a:r>
                        <a:rPr lang="en-GB" sz="600"/>
                        <a:t>Term</a:t>
                      </a:r>
                    </a:p>
                  </a:txBody>
                  <a:tcPr/>
                </a:tc>
                <a:tc>
                  <a:txBody>
                    <a:bodyPr/>
                    <a:lstStyle/>
                    <a:p>
                      <a:r>
                        <a:rPr lang="en-GB" sz="600"/>
                        <a:t>Definition</a:t>
                      </a:r>
                    </a:p>
                  </a:txBody>
                  <a:tcPr/>
                </a:tc>
                <a:tc>
                  <a:txBody>
                    <a:bodyPr/>
                    <a:lstStyle/>
                    <a:p>
                      <a:endParaRPr lang="en-GB" sz="600"/>
                    </a:p>
                  </a:txBody>
                  <a:tcPr/>
                </a:tc>
                <a:tc>
                  <a:txBody>
                    <a:bodyPr/>
                    <a:lstStyle/>
                    <a:p>
                      <a:r>
                        <a:rPr lang="en-GB" sz="600"/>
                        <a:t>Term</a:t>
                      </a:r>
                    </a:p>
                  </a:txBody>
                  <a:tcPr/>
                </a:tc>
                <a:tc>
                  <a:txBody>
                    <a:bodyPr/>
                    <a:lstStyle/>
                    <a:p>
                      <a:r>
                        <a:rPr lang="en-GB" sz="600"/>
                        <a:t>Definition</a:t>
                      </a:r>
                    </a:p>
                  </a:txBody>
                  <a:tcPr/>
                </a:tc>
                <a:extLst>
                  <a:ext uri="{0D108BD9-81ED-4DB2-BD59-A6C34878D82A}">
                    <a16:rowId xmlns:a16="http://schemas.microsoft.com/office/drawing/2014/main" val="1914704030"/>
                  </a:ext>
                </a:extLst>
              </a:tr>
              <a:tr h="266784">
                <a:tc>
                  <a:txBody>
                    <a:bodyPr/>
                    <a:lstStyle/>
                    <a:p>
                      <a:pPr algn="l" rtl="0" fontAlgn="base"/>
                      <a:r>
                        <a:rPr lang="en-GB" sz="600" b="1" i="0">
                          <a:effectLst/>
                          <a:latin typeface="Arial" panose="020B0604020202020204" pitchFamily="34" charset="0"/>
                        </a:rPr>
                        <a:t>Aggregated Energy Source</a:t>
                      </a:r>
                      <a:endParaRPr lang="en-GB" sz="600" b="0" i="0">
                        <a:effectLst/>
                      </a:endParaRPr>
                    </a:p>
                  </a:txBody>
                  <a:tcPr/>
                </a:tc>
                <a:tc>
                  <a:txBody>
                    <a:bodyPr/>
                    <a:lstStyle/>
                    <a:p>
                      <a:pPr algn="l" rtl="0" fontAlgn="base"/>
                      <a:r>
                        <a:rPr lang="en-GB" sz="600">
                          <a:effectLst/>
                          <a:latin typeface="Arial" panose="020B0604020202020204" pitchFamily="34" charset="0"/>
                          <a:ea typeface="Times New Roman" panose="02020603050405020304" pitchFamily="18" charset="0"/>
                        </a:rPr>
                        <a:t>The aggregation of </a:t>
                      </a:r>
                      <a:r>
                        <a:rPr lang="en-GB" sz="600" b="1">
                          <a:effectLst/>
                          <a:latin typeface="Arial" panose="020B0604020202020204" pitchFamily="34" charset="0"/>
                          <a:ea typeface="Times New Roman" panose="02020603050405020304" pitchFamily="18" charset="0"/>
                        </a:rPr>
                        <a:t>Energy Source </a:t>
                      </a:r>
                      <a:r>
                        <a:rPr lang="en-GB" sz="600">
                          <a:effectLst/>
                          <a:latin typeface="Arial" panose="020B0604020202020204" pitchFamily="34" charset="0"/>
                          <a:ea typeface="Times New Roman" panose="02020603050405020304" pitchFamily="18" charset="0"/>
                        </a:rPr>
                        <a:t>types as defined in PC.G.8.2</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Network Data</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The data to be provided by </a:t>
                      </a:r>
                      <a:r>
                        <a:rPr lang="en-GB" sz="600" b="1" i="0">
                          <a:effectLst/>
                          <a:latin typeface="Arial" panose="020B0604020202020204" pitchFamily="34" charset="0"/>
                        </a:rPr>
                        <a:t>The Company </a:t>
                      </a:r>
                      <a:r>
                        <a:rPr lang="en-GB" sz="600" b="0" i="0">
                          <a:effectLst/>
                          <a:latin typeface="Arial" panose="020B0604020202020204" pitchFamily="34" charset="0"/>
                        </a:rPr>
                        <a:t>to </a:t>
                      </a:r>
                      <a:r>
                        <a:rPr lang="en-GB" sz="600" b="1" i="0">
                          <a:effectLst/>
                          <a:latin typeface="Arial" panose="020B0604020202020204" pitchFamily="34" charset="0"/>
                        </a:rPr>
                        <a:t>Users </a:t>
                      </a:r>
                      <a:r>
                        <a:rPr lang="en-GB" sz="600" b="0" i="0">
                          <a:effectLst/>
                          <a:latin typeface="Arial" panose="020B0604020202020204" pitchFamily="34" charset="0"/>
                        </a:rPr>
                        <a:t>in accordance with the </a:t>
                      </a:r>
                      <a:r>
                        <a:rPr lang="en-GB" sz="600" b="1" i="0">
                          <a:effectLst/>
                          <a:latin typeface="Arial" panose="020B0604020202020204" pitchFamily="34" charset="0"/>
                        </a:rPr>
                        <a:t>PC</a:t>
                      </a:r>
                      <a:r>
                        <a:rPr lang="en-GB" sz="600" b="0" i="0">
                          <a:effectLst/>
                          <a:latin typeface="Arial" panose="020B0604020202020204" pitchFamily="34" charset="0"/>
                        </a:rPr>
                        <a:t>, as listed in Part 3 of the Appendix A to the </a:t>
                      </a:r>
                      <a:r>
                        <a:rPr lang="en-GB" sz="600" b="1" i="0">
                          <a:effectLst/>
                          <a:latin typeface="Arial" panose="020B0604020202020204" pitchFamily="34" charset="0"/>
                        </a:rPr>
                        <a:t>PC </a:t>
                      </a:r>
                      <a:r>
                        <a:rPr lang="en-GB" sz="600" b="0" i="0">
                          <a:effectLst/>
                          <a:latin typeface="Arial" panose="020B0604020202020204" pitchFamily="34" charset="0"/>
                        </a:rPr>
                        <a:t>or PC10 as appropriate. </a:t>
                      </a:r>
                      <a:endParaRPr lang="en-GB" sz="600" b="0" i="0">
                        <a:effectLst/>
                      </a:endParaRPr>
                    </a:p>
                  </a:txBody>
                  <a:tcPr/>
                </a:tc>
                <a:extLst>
                  <a:ext uri="{0D108BD9-81ED-4DB2-BD59-A6C34878D82A}">
                    <a16:rowId xmlns:a16="http://schemas.microsoft.com/office/drawing/2014/main" val="2197462523"/>
                  </a:ext>
                </a:extLst>
              </a:tr>
              <a:tr h="355712">
                <a:tc>
                  <a:txBody>
                    <a:bodyPr/>
                    <a:lstStyle/>
                    <a:p>
                      <a:pPr algn="l" rtl="0" fontAlgn="base"/>
                      <a:r>
                        <a:rPr lang="en-GB" sz="600" b="1" i="0">
                          <a:effectLst/>
                          <a:latin typeface="Arial" panose="020B0604020202020204" pitchFamily="34" charset="0"/>
                        </a:rPr>
                        <a:t>CIM Standard</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standard published by a standards body (e.g., IEC, BSI) which utilises </a:t>
                      </a:r>
                      <a:r>
                        <a:rPr lang="en-GB" sz="600" b="1" i="0">
                          <a:effectLst/>
                          <a:latin typeface="Arial" panose="020B0604020202020204" pitchFamily="34" charset="0"/>
                        </a:rPr>
                        <a:t>CIM</a:t>
                      </a:r>
                      <a:r>
                        <a:rPr lang="en-GB" sz="600" b="0" i="0">
                          <a:effectLst/>
                          <a:latin typeface="Arial" panose="020B0604020202020204" pitchFamily="34" charset="0"/>
                        </a:rPr>
                        <a:t> concepts. </a:t>
                      </a:r>
                      <a:r>
                        <a:rPr lang="en-GB" sz="600" b="1" i="0">
                          <a:effectLst/>
                          <a:latin typeface="Arial" panose="020B0604020202020204" pitchFamily="34" charset="0"/>
                        </a:rPr>
                        <a:t>CIM</a:t>
                      </a:r>
                      <a:r>
                        <a:rPr lang="en-GB" sz="600" b="0" i="0">
                          <a:effectLst/>
                          <a:latin typeface="Arial" panose="020B0604020202020204" pitchFamily="34" charset="0"/>
                        </a:rPr>
                        <a:t> Standards describe various facets of </a:t>
                      </a:r>
                      <a:r>
                        <a:rPr lang="en-GB" sz="600" b="1" i="0">
                          <a:effectLst/>
                          <a:latin typeface="Arial" panose="020B0604020202020204" pitchFamily="34" charset="0"/>
                        </a:rPr>
                        <a:t>CIM</a:t>
                      </a:r>
                      <a:r>
                        <a:rPr lang="en-GB" sz="600" b="0" i="0">
                          <a:effectLst/>
                          <a:latin typeface="Arial" panose="020B0604020202020204" pitchFamily="34" charset="0"/>
                        </a:rPr>
                        <a:t> and its use: the underlying information model, data exchange and serialisation </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Power System Difference Model (PSDM)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kern="1200">
                          <a:solidFill>
                            <a:schemeClr val="dk1"/>
                          </a:solidFill>
                          <a:effectLst/>
                          <a:latin typeface="Arial" panose="020B0604020202020204" pitchFamily="34" charset="0"/>
                          <a:ea typeface="+mn-ea"/>
                          <a:cs typeface="Arial" panose="020B0604020202020204" pitchFamily="34" charset="0"/>
                        </a:rPr>
                        <a:t>A digital model that describes changes to the </a:t>
                      </a:r>
                      <a:r>
                        <a:rPr lang="en-GB" sz="600" b="1" i="0" kern="1200">
                          <a:solidFill>
                            <a:schemeClr val="dk1"/>
                          </a:solidFill>
                          <a:effectLst/>
                          <a:latin typeface="Arial" panose="020B0604020202020204" pitchFamily="34" charset="0"/>
                          <a:ea typeface="+mn-ea"/>
                          <a:cs typeface="Arial" panose="020B0604020202020204" pitchFamily="34" charset="0"/>
                        </a:rPr>
                        <a:t>Structural Data</a:t>
                      </a:r>
                      <a:r>
                        <a:rPr lang="en-GB" sz="600" b="0" i="0" kern="1200">
                          <a:solidFill>
                            <a:schemeClr val="dk1"/>
                          </a:solidFill>
                          <a:effectLst/>
                          <a:latin typeface="Arial" panose="020B0604020202020204" pitchFamily="34" charset="0"/>
                          <a:ea typeface="+mn-ea"/>
                          <a:cs typeface="Arial" panose="020B0604020202020204" pitchFamily="34" charset="0"/>
                        </a:rPr>
                        <a:t> of a </a:t>
                      </a:r>
                      <a:r>
                        <a:rPr lang="en-GB" sz="600" b="1" i="0" kern="1200">
                          <a:solidFill>
                            <a:schemeClr val="dk1"/>
                          </a:solidFill>
                          <a:effectLst/>
                          <a:latin typeface="Arial" panose="020B0604020202020204" pitchFamily="34" charset="0"/>
                          <a:ea typeface="+mn-ea"/>
                          <a:cs typeface="Arial" panose="020B0604020202020204" pitchFamily="34" charset="0"/>
                        </a:rPr>
                        <a:t>PSM</a:t>
                      </a:r>
                      <a:r>
                        <a:rPr lang="en-GB" sz="600" b="0" i="0" kern="1200">
                          <a:solidFill>
                            <a:schemeClr val="dk1"/>
                          </a:solidFill>
                          <a:effectLst/>
                          <a:latin typeface="Arial" panose="020B0604020202020204" pitchFamily="34" charset="0"/>
                          <a:ea typeface="+mn-ea"/>
                          <a:cs typeface="Arial" panose="020B0604020202020204" pitchFamily="34" charset="0"/>
                        </a:rPr>
                        <a:t>. </a:t>
                      </a:r>
                      <a:endParaRPr lang="en-GB" sz="600" b="0" i="0">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98478104"/>
                  </a:ext>
                </a:extLst>
              </a:tr>
              <a:tr h="444640">
                <a:tc>
                  <a:txBody>
                    <a:bodyPr/>
                    <a:lstStyle/>
                    <a:p>
                      <a:pPr algn="l" rtl="0" fontAlgn="base"/>
                      <a:r>
                        <a:rPr lang="en-GB" sz="600" b="1" i="0">
                          <a:effectLst/>
                          <a:latin typeface="Arial" panose="020B0604020202020204" pitchFamily="34" charset="0"/>
                        </a:rPr>
                        <a:t>CIM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Common Information Model is an abstract information model that describes and organises electricity power system data.  Such a model provides a standard way of representing assets owned and / or operated by a </a:t>
                      </a:r>
                      <a:r>
                        <a:rPr lang="en-GB" sz="600" b="1" i="0">
                          <a:effectLst/>
                          <a:latin typeface="Arial" panose="020B0604020202020204" pitchFamily="34" charset="0"/>
                        </a:rPr>
                        <a:t>User</a:t>
                      </a:r>
                      <a:r>
                        <a:rPr lang="en-GB" sz="600" b="0" i="0">
                          <a:effectLst/>
                          <a:latin typeface="Arial" panose="020B0604020202020204" pitchFamily="34" charset="0"/>
                        </a:rPr>
                        <a:t> and assets of customers connected to </a:t>
                      </a:r>
                      <a:r>
                        <a:rPr lang="en-GB" sz="600" b="1" i="0">
                          <a:effectLst/>
                          <a:latin typeface="Arial" panose="020B0604020202020204" pitchFamily="34" charset="0"/>
                        </a:rPr>
                        <a:t>Users’ Systems</a:t>
                      </a:r>
                      <a:r>
                        <a:rPr lang="en-GB" sz="600" b="0" i="0">
                          <a:effectLst/>
                          <a:latin typeface="Arial" panose="020B0604020202020204" pitchFamily="34" charset="0"/>
                        </a:rPr>
                        <a:t> and facilitates the integration of independently developed power system modelling applications. </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Power System Model (PSM)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digital model of an electricity transmission and/or distribution system created for the purpose of performing studies. It organises the relevant data into: </a:t>
                      </a:r>
                      <a:r>
                        <a:rPr lang="en-GB" sz="600" b="1" i="0">
                          <a:effectLst/>
                          <a:latin typeface="Arial" panose="020B0604020202020204" pitchFamily="34" charset="0"/>
                        </a:rPr>
                        <a:t>Structural Data</a:t>
                      </a:r>
                      <a:r>
                        <a:rPr lang="en-GB" sz="600" b="0" i="0">
                          <a:effectLst/>
                          <a:latin typeface="Arial" panose="020B0604020202020204" pitchFamily="34" charset="0"/>
                        </a:rPr>
                        <a:t>, </a:t>
                      </a:r>
                      <a:r>
                        <a:rPr lang="en-GB" sz="600" b="1" i="0">
                          <a:effectLst/>
                          <a:latin typeface="Arial" panose="020B0604020202020204" pitchFamily="34" charset="0"/>
                        </a:rPr>
                        <a:t>Situation Data</a:t>
                      </a:r>
                      <a:r>
                        <a:rPr lang="en-GB" sz="600" b="0" i="0">
                          <a:effectLst/>
                          <a:latin typeface="Arial" panose="020B0604020202020204" pitchFamily="34" charset="0"/>
                        </a:rPr>
                        <a:t>, and </a:t>
                      </a:r>
                      <a:r>
                        <a:rPr lang="en-GB" sz="600" b="1" i="0">
                          <a:effectLst/>
                          <a:latin typeface="Arial" panose="020B0604020202020204" pitchFamily="34" charset="0"/>
                        </a:rPr>
                        <a:t>Solution Data</a:t>
                      </a:r>
                      <a:r>
                        <a:rPr lang="en-GB" sz="600" b="0" i="0">
                          <a:effectLst/>
                          <a:latin typeface="Arial" panose="020B0604020202020204" pitchFamily="34" charset="0"/>
                        </a:rPr>
                        <a:t>, and facilitates data exchange between relevant parties. </a:t>
                      </a:r>
                      <a:endParaRPr lang="en-GB" sz="600" b="0" i="0">
                        <a:effectLst/>
                      </a:endParaRPr>
                    </a:p>
                  </a:txBody>
                  <a:tcPr/>
                </a:tc>
                <a:extLst>
                  <a:ext uri="{0D108BD9-81ED-4DB2-BD59-A6C34878D82A}">
                    <a16:rowId xmlns:a16="http://schemas.microsoft.com/office/drawing/2014/main" val="3738650700"/>
                  </a:ext>
                </a:extLst>
              </a:tr>
              <a:tr h="355712">
                <a:tc>
                  <a:txBody>
                    <a:bodyPr/>
                    <a:lstStyle/>
                    <a:p>
                      <a:pPr algn="l" rtl="0" fontAlgn="base"/>
                      <a:r>
                        <a:rPr lang="en-GB" sz="600" b="1" i="0">
                          <a:effectLst/>
                          <a:latin typeface="Arial" panose="020B0604020202020204" pitchFamily="34" charset="0"/>
                        </a:rPr>
                        <a:t>Data Freeze Date</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The date at which the </a:t>
                      </a:r>
                      <a:r>
                        <a:rPr lang="en-GB" sz="600" b="1" i="0">
                          <a:effectLst/>
                          <a:latin typeface="Arial" panose="020B0604020202020204" pitchFamily="34" charset="0"/>
                        </a:rPr>
                        <a:t>Structural Data</a:t>
                      </a:r>
                      <a:r>
                        <a:rPr lang="en-GB" sz="600" b="0" i="0">
                          <a:effectLst/>
                          <a:latin typeface="Arial" panose="020B0604020202020204" pitchFamily="34" charset="0"/>
                        </a:rPr>
                        <a:t> of a </a:t>
                      </a:r>
                      <a:r>
                        <a:rPr lang="en-GB" sz="600" b="1" i="0">
                          <a:effectLst/>
                          <a:latin typeface="Arial" panose="020B0604020202020204" pitchFamily="34" charset="0"/>
                        </a:rPr>
                        <a:t>Network Operator’s Solved PSM</a:t>
                      </a:r>
                      <a:r>
                        <a:rPr lang="en-GB" sz="600" b="0" i="0">
                          <a:effectLst/>
                          <a:latin typeface="Arial" panose="020B0604020202020204" pitchFamily="34" charset="0"/>
                        </a:rPr>
                        <a:t> reflects the </a:t>
                      </a:r>
                      <a:r>
                        <a:rPr lang="en-GB" sz="600" b="1" i="0">
                          <a:effectLst/>
                          <a:latin typeface="Arial" panose="020B0604020202020204" pitchFamily="34" charset="0"/>
                        </a:rPr>
                        <a:t>Network Operator’s</a:t>
                      </a:r>
                      <a:r>
                        <a:rPr lang="en-GB" sz="600" b="0" i="0">
                          <a:effectLst/>
                          <a:latin typeface="Arial" panose="020B0604020202020204" pitchFamily="34" charset="0"/>
                        </a:rPr>
                        <a:t> </a:t>
                      </a:r>
                      <a:r>
                        <a:rPr lang="en-GB" sz="600" b="1" i="0">
                          <a:effectLst/>
                          <a:latin typeface="Arial" panose="020B0604020202020204" pitchFamily="34" charset="0"/>
                        </a:rPr>
                        <a:t>System</a:t>
                      </a:r>
                      <a:r>
                        <a:rPr lang="en-GB" sz="600" b="0" i="0">
                          <a:effectLst/>
                          <a:latin typeface="Arial" panose="020B0604020202020204" pitchFamily="34" charset="0"/>
                        </a:rPr>
                        <a:t>.  </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PSM Change Document</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document associated with a submission describing changes to the </a:t>
                      </a:r>
                      <a:r>
                        <a:rPr lang="en-GB" sz="600" b="1" i="0">
                          <a:effectLst/>
                          <a:latin typeface="Arial" panose="020B0604020202020204" pitchFamily="34" charset="0"/>
                        </a:rPr>
                        <a:t>NETS</a:t>
                      </a:r>
                      <a:r>
                        <a:rPr lang="en-GB" sz="600" b="0" i="0">
                          <a:effectLst/>
                          <a:latin typeface="Arial" panose="020B0604020202020204" pitchFamily="34" charset="0"/>
                        </a:rPr>
                        <a:t> or </a:t>
                      </a:r>
                      <a:r>
                        <a:rPr lang="en-GB" sz="600" b="1" i="0">
                          <a:effectLst/>
                          <a:latin typeface="Arial" panose="020B0604020202020204" pitchFamily="34" charset="0"/>
                        </a:rPr>
                        <a:t>Network Operator’s</a:t>
                      </a:r>
                      <a:r>
                        <a:rPr lang="en-GB" sz="600" b="0" i="0">
                          <a:effectLst/>
                          <a:latin typeface="Arial" panose="020B0604020202020204" pitchFamily="34" charset="0"/>
                        </a:rPr>
                        <a:t> system or its operation and changes to the assumptions used in the creation of a </a:t>
                      </a:r>
                      <a:r>
                        <a:rPr lang="en-GB" sz="600" b="1" i="0">
                          <a:effectLst/>
                          <a:latin typeface="Arial" panose="020B0604020202020204" pitchFamily="34" charset="0"/>
                        </a:rPr>
                        <a:t>Solved PSM</a:t>
                      </a:r>
                      <a:r>
                        <a:rPr lang="en-GB" sz="600" b="0" i="0">
                          <a:effectLst/>
                          <a:latin typeface="Arial" panose="020B0604020202020204" pitchFamily="34" charset="0"/>
                        </a:rPr>
                        <a:t> and/or the associated schedules forming part of the periodic information exchanges.  Additional detail is provided in PC.G.2. </a:t>
                      </a:r>
                      <a:endParaRPr lang="en-GB" sz="600" b="0" i="0">
                        <a:effectLst/>
                      </a:endParaRPr>
                    </a:p>
                  </a:txBody>
                  <a:tcPr/>
                </a:tc>
                <a:extLst>
                  <a:ext uri="{0D108BD9-81ED-4DB2-BD59-A6C34878D82A}">
                    <a16:rowId xmlns:a16="http://schemas.microsoft.com/office/drawing/2014/main" val="2030336427"/>
                  </a:ext>
                </a:extLst>
              </a:tr>
              <a:tr h="280785">
                <a:tc>
                  <a:txBody>
                    <a:bodyPr/>
                    <a:lstStyle/>
                    <a:p>
                      <a:pPr algn="l" rtl="0" fontAlgn="base"/>
                      <a:r>
                        <a:rPr lang="en-GB" sz="600" b="1" i="0">
                          <a:effectLst/>
                          <a:latin typeface="Arial" panose="020B0604020202020204" pitchFamily="34" charset="0"/>
                        </a:rPr>
                        <a:t>Evaluation of Transmission Impact</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as defined in the </a:t>
                      </a:r>
                      <a:r>
                        <a:rPr lang="en-GB" sz="600" b="1" i="0">
                          <a:effectLst/>
                          <a:latin typeface="Arial" panose="020B0604020202020204" pitchFamily="34" charset="0"/>
                        </a:rPr>
                        <a:t>CUSC</a:t>
                      </a:r>
                      <a:r>
                        <a:rPr lang="en-GB" sz="600" b="0" i="0">
                          <a:effectLst/>
                          <a:latin typeface="Arial" panose="020B0604020202020204" pitchFamily="34" charset="0"/>
                        </a:rPr>
                        <a:t>. </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PSM Implementation Date</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1</a:t>
                      </a:r>
                      <a:r>
                        <a:rPr lang="en-GB" sz="600" b="0" i="0" baseline="30000">
                          <a:effectLst/>
                          <a:latin typeface="Arial" panose="020B0604020202020204" pitchFamily="34" charset="0"/>
                        </a:rPr>
                        <a:t>st</a:t>
                      </a:r>
                      <a:r>
                        <a:rPr lang="en-GB" sz="600" b="0" i="0">
                          <a:effectLst/>
                          <a:latin typeface="Arial" panose="020B0604020202020204" pitchFamily="34" charset="0"/>
                        </a:rPr>
                        <a:t> January 2026 unless otherwise agreed in accordance with PC3.1.2. </a:t>
                      </a:r>
                      <a:endParaRPr lang="en-GB" sz="600" b="0" i="0">
                        <a:effectLst/>
                      </a:endParaRPr>
                    </a:p>
                  </a:txBody>
                  <a:tcPr/>
                </a:tc>
                <a:extLst>
                  <a:ext uri="{0D108BD9-81ED-4DB2-BD59-A6C34878D82A}">
                    <a16:rowId xmlns:a16="http://schemas.microsoft.com/office/drawing/2014/main" val="3495525662"/>
                  </a:ext>
                </a:extLst>
              </a:tr>
              <a:tr h="622496">
                <a:tc>
                  <a:txBody>
                    <a:bodyPr/>
                    <a:lstStyle/>
                    <a:p>
                      <a:pPr algn="l" rtl="0" fontAlgn="base"/>
                      <a:r>
                        <a:rPr lang="en-GB" sz="600" b="1" i="0" kern="1200">
                          <a:solidFill>
                            <a:schemeClr val="dk1"/>
                          </a:solidFill>
                          <a:effectLst/>
                          <a:latin typeface="Arial" panose="020B0604020202020204" pitchFamily="34" charset="0"/>
                          <a:ea typeface="+mn-ea"/>
                          <a:cs typeface="+mn-cs"/>
                        </a:rPr>
                        <a:t>Embedded Generation Import</a:t>
                      </a:r>
                    </a:p>
                  </a:txBody>
                  <a:tcPr/>
                </a:tc>
                <a:tc>
                  <a:txBody>
                    <a:bodyPr/>
                    <a:lstStyle/>
                    <a:p>
                      <a:pPr algn="just">
                        <a:spcAft>
                          <a:spcPts val="0"/>
                        </a:spcAft>
                      </a:pPr>
                      <a:r>
                        <a:rPr lang="en-GB" sz="600">
                          <a:effectLst/>
                          <a:latin typeface="Arial" panose="020B0604020202020204" pitchFamily="34" charset="0"/>
                          <a:ea typeface="MS Mincho" panose="02020609040205080304" pitchFamily="49" charset="-128"/>
                          <a:cs typeface="Arial" panose="020B0604020202020204" pitchFamily="34" charset="0"/>
                        </a:rPr>
                        <a:t>Import to an </a:t>
                      </a:r>
                      <a:r>
                        <a:rPr lang="en-GB" sz="600" b="1">
                          <a:effectLst/>
                          <a:latin typeface="Arial" panose="020B0604020202020204" pitchFamily="34" charset="0"/>
                          <a:ea typeface="MS Mincho" panose="02020609040205080304" pitchFamily="49" charset="-128"/>
                          <a:cs typeface="Arial" panose="020B0604020202020204" pitchFamily="34" charset="0"/>
                        </a:rPr>
                        <a:t>Embedded Customer</a:t>
                      </a:r>
                      <a:r>
                        <a:rPr lang="en-GB" sz="600">
                          <a:effectLst/>
                          <a:latin typeface="Arial" panose="020B0604020202020204" pitchFamily="34" charset="0"/>
                          <a:ea typeface="MS Mincho" panose="02020609040205080304" pitchFamily="49" charset="-128"/>
                          <a:cs typeface="Arial" panose="020B0604020202020204" pitchFamily="34" charset="0"/>
                        </a:rPr>
                        <a:t>’s site where the primary purpose is wholly or mainly that of an </a:t>
                      </a:r>
                      <a:r>
                        <a:rPr lang="en-GB" sz="600" b="1">
                          <a:effectLst/>
                          <a:latin typeface="Arial" panose="020B0604020202020204" pitchFamily="34" charset="0"/>
                          <a:ea typeface="MS Mincho" panose="02020609040205080304" pitchFamily="49" charset="-128"/>
                          <a:cs typeface="Arial" panose="020B0604020202020204" pitchFamily="34" charset="0"/>
                        </a:rPr>
                        <a:t>Embedded Generator</a:t>
                      </a:r>
                      <a:r>
                        <a:rPr lang="en-GB" sz="600">
                          <a:effectLst/>
                          <a:latin typeface="Arial" panose="020B0604020202020204" pitchFamily="34" charset="0"/>
                          <a:ea typeface="MS Mincho" panose="02020609040205080304" pitchFamily="49" charset="-128"/>
                          <a:cs typeface="Arial" panose="020B0604020202020204" pitchFamily="34" charset="0"/>
                        </a:rPr>
                        <a:t>. </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n-GB" sz="600">
                          <a:effectLst/>
                          <a:latin typeface="Arial" panose="020B0604020202020204" pitchFamily="34" charset="0"/>
                          <a:ea typeface="MS Mincho" panose="02020609040205080304" pitchFamily="49" charset="-128"/>
                          <a:cs typeface="Arial" panose="020B0604020202020204" pitchFamily="34" charset="0"/>
                        </a:rPr>
                        <a:t>When establishing the primary purpose, the </a:t>
                      </a:r>
                      <a:r>
                        <a:rPr lang="en-GB" sz="600" b="1">
                          <a:effectLst/>
                          <a:latin typeface="Arial" panose="020B0604020202020204" pitchFamily="34" charset="0"/>
                          <a:ea typeface="MS Mincho" panose="02020609040205080304" pitchFamily="49" charset="-128"/>
                          <a:cs typeface="Arial" panose="020B0604020202020204" pitchFamily="34" charset="0"/>
                        </a:rPr>
                        <a:t>Network Operator</a:t>
                      </a:r>
                      <a:r>
                        <a:rPr lang="en-GB" sz="600">
                          <a:effectLst/>
                          <a:latin typeface="Arial" panose="020B0604020202020204" pitchFamily="34" charset="0"/>
                          <a:ea typeface="MS Mincho" panose="02020609040205080304" pitchFamily="49" charset="-128"/>
                          <a:cs typeface="Arial" panose="020B0604020202020204" pitchFamily="34" charset="0"/>
                        </a:rPr>
                        <a:t> will consider factors including:</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the maximum export capacity relative to the maximum import capacity;</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whether the </a:t>
                      </a:r>
                      <a:r>
                        <a:rPr lang="en-GB" sz="600" b="1">
                          <a:effectLst/>
                          <a:latin typeface="Arial" panose="020B0604020202020204" pitchFamily="34" charset="0"/>
                          <a:ea typeface="MS Mincho" panose="02020609040205080304" pitchFamily="49" charset="-128"/>
                          <a:cs typeface="Arial" panose="020B0604020202020204" pitchFamily="34" charset="0"/>
                        </a:rPr>
                        <a:t>Embedded </a:t>
                      </a:r>
                      <a:r>
                        <a:rPr lang="en-GB" sz="600" b="1">
                          <a:effectLst/>
                          <a:latin typeface="Arial" panose="020B0604020202020204" pitchFamily="34" charset="0"/>
                          <a:ea typeface="Times New Roman" panose="02020603050405020304" pitchFamily="18" charset="0"/>
                          <a:cs typeface="Arial" panose="020B0604020202020204" pitchFamily="34" charset="0"/>
                        </a:rPr>
                        <a:t>Customer</a:t>
                      </a:r>
                      <a:r>
                        <a:rPr lang="en-GB" sz="600">
                          <a:effectLst/>
                          <a:latin typeface="Arial" panose="020B0604020202020204" pitchFamily="34" charset="0"/>
                          <a:ea typeface="Times New Roman" panose="02020603050405020304" pitchFamily="18" charset="0"/>
                          <a:cs typeface="Arial" panose="020B0604020202020204" pitchFamily="34" charset="0"/>
                        </a:rPr>
                        <a:t> has a generation licence or licence exemption; and</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600">
                          <a:effectLst/>
                          <a:latin typeface="Arial" panose="020B0604020202020204" pitchFamily="34" charset="0"/>
                          <a:ea typeface="Times New Roman" panose="02020603050405020304" pitchFamily="18" charset="0"/>
                        </a:rPr>
                        <a:t>whether the </a:t>
                      </a:r>
                      <a:r>
                        <a:rPr lang="en-GB" sz="600" b="1">
                          <a:effectLst/>
                          <a:latin typeface="Arial" panose="020B0604020202020204" pitchFamily="34" charset="0"/>
                          <a:ea typeface="MS Mincho" panose="02020609040205080304" pitchFamily="49" charset="-128"/>
                        </a:rPr>
                        <a:t>Embedded </a:t>
                      </a:r>
                      <a:r>
                        <a:rPr lang="en-GB" sz="600" b="1">
                          <a:effectLst/>
                          <a:latin typeface="Arial" panose="020B0604020202020204" pitchFamily="34" charset="0"/>
                          <a:ea typeface="Times New Roman" panose="02020603050405020304" pitchFamily="18" charset="0"/>
                        </a:rPr>
                        <a:t>Customer</a:t>
                      </a:r>
                      <a:r>
                        <a:rPr lang="en-GB" sz="600">
                          <a:effectLst/>
                          <a:latin typeface="Arial" panose="020B0604020202020204" pitchFamily="34" charset="0"/>
                          <a:ea typeface="Times New Roman" panose="02020603050405020304" pitchFamily="18" charset="0"/>
                        </a:rPr>
                        <a:t>’s site is categorised as having a demand connection or generation connection as defined in DCUSA Schedule 22.</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PSM Interface Node</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point in an interconnected electrical system model that defines the boundary either side of which different parties are responsible for data. </a:t>
                      </a:r>
                      <a:endParaRPr lang="en-GB" sz="600" b="0" i="0">
                        <a:effectLst/>
                      </a:endParaRPr>
                    </a:p>
                  </a:txBody>
                  <a:tcPr/>
                </a:tc>
                <a:extLst>
                  <a:ext uri="{0D108BD9-81ED-4DB2-BD59-A6C34878D82A}">
                    <a16:rowId xmlns:a16="http://schemas.microsoft.com/office/drawing/2014/main" val="1003655452"/>
                  </a:ext>
                </a:extLst>
              </a:tr>
              <a:tr h="341873">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srgbClr val="00245D"/>
                          </a:solidFill>
                          <a:effectLst/>
                          <a:uLnTx/>
                          <a:uFillTx/>
                          <a:latin typeface="Arial" panose="020B0604020202020204" pitchFamily="34" charset="0"/>
                          <a:ea typeface="+mn-ea"/>
                          <a:cs typeface="+mn-cs"/>
                        </a:rPr>
                        <a:t>Embedded Generation Export</a:t>
                      </a:r>
                    </a:p>
                  </a:txBody>
                  <a:tcPr/>
                </a:tc>
                <a:tc>
                  <a:txBody>
                    <a:bodyPr/>
                    <a:lstStyle/>
                    <a:p>
                      <a:pPr>
                        <a:spcAft>
                          <a:spcPts val="0"/>
                        </a:spcAft>
                      </a:pPr>
                      <a:r>
                        <a:rPr lang="en-GB" sz="600">
                          <a:effectLst/>
                          <a:latin typeface="Arial" panose="020B0604020202020204" pitchFamily="34" charset="0"/>
                          <a:ea typeface="MS Mincho" panose="02020609040205080304" pitchFamily="49" charset="-128"/>
                        </a:rPr>
                        <a:t>Export from an </a:t>
                      </a:r>
                      <a:r>
                        <a:rPr lang="en-GB" sz="600" b="1">
                          <a:effectLst/>
                          <a:latin typeface="Arial" panose="020B0604020202020204" pitchFamily="34" charset="0"/>
                          <a:ea typeface="MS Mincho" panose="02020609040205080304" pitchFamily="49" charset="-128"/>
                        </a:rPr>
                        <a:t>Embedded Customer</a:t>
                      </a:r>
                      <a:r>
                        <a:rPr lang="en-GB" sz="600">
                          <a:effectLst/>
                          <a:latin typeface="Arial" panose="020B0604020202020204" pitchFamily="34" charset="0"/>
                          <a:ea typeface="MS Mincho" panose="02020609040205080304" pitchFamily="49" charset="-128"/>
                        </a:rPr>
                        <a:t>’s site.</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PSM Scenario Document</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document associated with a submission which provides information relating to the assumptions used in preparation of the solved </a:t>
                      </a:r>
                      <a:r>
                        <a:rPr lang="en-GB" sz="600" b="1" i="0">
                          <a:effectLst/>
                          <a:latin typeface="Arial" panose="020B0604020202020204" pitchFamily="34" charset="0"/>
                        </a:rPr>
                        <a:t>PSM</a:t>
                      </a:r>
                      <a:r>
                        <a:rPr lang="en-GB" sz="600" b="0" i="0">
                          <a:effectLst/>
                          <a:latin typeface="Arial" panose="020B0604020202020204" pitchFamily="34" charset="0"/>
                        </a:rPr>
                        <a:t> and the associated schedules. Additional detail is provided in PC.G.1. </a:t>
                      </a:r>
                      <a:endParaRPr lang="en-GB" sz="600" b="0" i="0">
                        <a:effectLst/>
                      </a:endParaRPr>
                    </a:p>
                  </a:txBody>
                  <a:tcPr/>
                </a:tc>
                <a:extLst>
                  <a:ext uri="{0D108BD9-81ED-4DB2-BD59-A6C34878D82A}">
                    <a16:rowId xmlns:a16="http://schemas.microsoft.com/office/drawing/2014/main" val="3508089986"/>
                  </a:ext>
                </a:extLst>
              </a:tr>
              <a:tr h="341873">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srgbClr val="00245D"/>
                          </a:solidFill>
                          <a:effectLst/>
                          <a:uLnTx/>
                          <a:uFillTx/>
                          <a:latin typeface="Arial" panose="020B0604020202020204" pitchFamily="34" charset="0"/>
                          <a:ea typeface="+mn-ea"/>
                          <a:cs typeface="+mn-cs"/>
                        </a:rPr>
                        <a:t>Energy Source</a:t>
                      </a:r>
                    </a:p>
                  </a:txBody>
                  <a:tcPr/>
                </a:tc>
                <a:tc>
                  <a:txBody>
                    <a:bodyPr/>
                    <a:lstStyle/>
                    <a:p>
                      <a:pPr>
                        <a:spcAft>
                          <a:spcPts val="0"/>
                        </a:spcAft>
                      </a:pPr>
                      <a:r>
                        <a:rPr lang="en-GB" sz="600">
                          <a:effectLst/>
                          <a:latin typeface="Arial" panose="020B0604020202020204" pitchFamily="34" charset="0"/>
                          <a:ea typeface="Times New Roman" panose="02020603050405020304" pitchFamily="18" charset="0"/>
                        </a:rPr>
                        <a:t>Any of the sources of energy listed in PC.G.8 used in the production of electricity.</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Situation Data</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Data representing an operational state of an electricity system, including demand and generation output and switch positions. </a:t>
                      </a:r>
                      <a:endParaRPr lang="en-GB" sz="600" b="0" i="0">
                        <a:effectLst/>
                      </a:endParaRPr>
                    </a:p>
                  </a:txBody>
                  <a:tcPr/>
                </a:tc>
                <a:extLst>
                  <a:ext uri="{0D108BD9-81ED-4DB2-BD59-A6C34878D82A}">
                    <a16:rowId xmlns:a16="http://schemas.microsoft.com/office/drawing/2014/main" val="366750367"/>
                  </a:ext>
                </a:extLst>
              </a:tr>
              <a:tr h="266784">
                <a:tc>
                  <a:txBody>
                    <a:bodyPr/>
                    <a:lstStyle/>
                    <a:p>
                      <a:pPr algn="l" rtl="0" fontAlgn="base"/>
                      <a:r>
                        <a:rPr lang="en-GB" sz="600" b="1" i="0">
                          <a:effectLst/>
                          <a:latin typeface="Arial" panose="020B0604020202020204" pitchFamily="34" charset="0"/>
                        </a:rPr>
                        <a:t>GB CIM Governance Group</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GB standing group of technical experts who are responsible for the maintenance and coordination of the GB extensions to the </a:t>
                      </a:r>
                      <a:r>
                        <a:rPr lang="en-GB" sz="600" b="1" i="0">
                          <a:effectLst/>
                          <a:latin typeface="Arial" panose="020B0604020202020204" pitchFamily="34" charset="0"/>
                        </a:rPr>
                        <a:t>CIM</a:t>
                      </a:r>
                      <a:r>
                        <a:rPr lang="en-GB" sz="600" b="0" i="0">
                          <a:effectLst/>
                          <a:latin typeface="Arial" panose="020B0604020202020204" pitchFamily="34" charset="0"/>
                        </a:rPr>
                        <a:t> and to CGMES profiles, such that they effectively support the Grid Code and other relevant data exchanges. </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Solved PSM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a:t>
                      </a:r>
                      <a:r>
                        <a:rPr lang="en-GB" sz="600" b="1" i="0">
                          <a:effectLst/>
                          <a:latin typeface="Arial" panose="020B0604020202020204" pitchFamily="34" charset="0"/>
                        </a:rPr>
                        <a:t>PSM</a:t>
                      </a:r>
                      <a:r>
                        <a:rPr lang="en-GB" sz="600" b="0" i="0">
                          <a:effectLst/>
                          <a:latin typeface="Arial" panose="020B0604020202020204" pitchFamily="34" charset="0"/>
                        </a:rPr>
                        <a:t> which includes </a:t>
                      </a:r>
                      <a:r>
                        <a:rPr lang="en-GB" sz="600" b="1" i="0">
                          <a:effectLst/>
                          <a:latin typeface="Arial" panose="020B0604020202020204" pitchFamily="34" charset="0"/>
                        </a:rPr>
                        <a:t>Structural Data</a:t>
                      </a:r>
                      <a:r>
                        <a:rPr lang="en-GB" sz="600" b="0" i="0">
                          <a:effectLst/>
                          <a:latin typeface="Arial" panose="020B0604020202020204" pitchFamily="34" charset="0"/>
                        </a:rPr>
                        <a:t>, </a:t>
                      </a:r>
                      <a:r>
                        <a:rPr lang="en-GB" sz="600" b="1" i="0">
                          <a:effectLst/>
                          <a:latin typeface="Arial" panose="020B0604020202020204" pitchFamily="34" charset="0"/>
                        </a:rPr>
                        <a:t>Situation Data</a:t>
                      </a:r>
                      <a:r>
                        <a:rPr lang="en-GB" sz="600" b="0" i="0">
                          <a:effectLst/>
                          <a:latin typeface="Arial" panose="020B0604020202020204" pitchFamily="34" charset="0"/>
                        </a:rPr>
                        <a:t>, and </a:t>
                      </a:r>
                      <a:r>
                        <a:rPr lang="en-GB" sz="600" b="1" i="0">
                          <a:effectLst/>
                          <a:latin typeface="Arial" panose="020B0604020202020204" pitchFamily="34" charset="0"/>
                        </a:rPr>
                        <a:t>Solution Data</a:t>
                      </a:r>
                      <a:r>
                        <a:rPr lang="en-GB" sz="600" b="0" i="0">
                          <a:effectLst/>
                          <a:latin typeface="Arial" panose="020B0604020202020204" pitchFamily="34" charset="0"/>
                        </a:rPr>
                        <a:t>. </a:t>
                      </a:r>
                      <a:endParaRPr lang="en-GB" sz="600" b="0" i="0">
                        <a:effectLst/>
                      </a:endParaRPr>
                    </a:p>
                  </a:txBody>
                  <a:tcPr/>
                </a:tc>
                <a:extLst>
                  <a:ext uri="{0D108BD9-81ED-4DB2-BD59-A6C34878D82A}">
                    <a16:rowId xmlns:a16="http://schemas.microsoft.com/office/drawing/2014/main" val="1004566793"/>
                  </a:ext>
                </a:extLst>
              </a:tr>
              <a:tr h="266784">
                <a:tc>
                  <a:txBody>
                    <a:bodyPr/>
                    <a:lstStyle/>
                    <a:p>
                      <a:pPr algn="l" rtl="0" fontAlgn="base"/>
                      <a:r>
                        <a:rPr lang="en-GB" sz="600" b="1" i="0" kern="1200">
                          <a:solidFill>
                            <a:schemeClr val="dk1"/>
                          </a:solidFill>
                          <a:effectLst/>
                          <a:latin typeface="Arial" panose="020B0604020202020204" pitchFamily="34" charset="0"/>
                          <a:ea typeface="+mn-ea"/>
                          <a:cs typeface="+mn-cs"/>
                        </a:rPr>
                        <a:t>Gross Demand </a:t>
                      </a:r>
                    </a:p>
                  </a:txBody>
                  <a:tcPr/>
                </a:tc>
                <a:tc>
                  <a:txBody>
                    <a:bodyPr/>
                    <a:lstStyle/>
                    <a:p>
                      <a:pPr algn="just">
                        <a:lnSpc>
                          <a:spcPct val="110000"/>
                        </a:lnSpc>
                        <a:spcBef>
                          <a:spcPts val="600"/>
                        </a:spcBef>
                        <a:spcAft>
                          <a:spcPts val="600"/>
                        </a:spcAft>
                      </a:pPr>
                      <a:r>
                        <a:rPr lang="en-GB" sz="600" b="0" i="0" kern="1200">
                          <a:solidFill>
                            <a:schemeClr val="dk1"/>
                          </a:solidFill>
                          <a:effectLst/>
                          <a:latin typeface="Arial" panose="020B0604020202020204" pitchFamily="34" charset="0"/>
                          <a:ea typeface="+mn-ea"/>
                          <a:cs typeface="+mn-cs"/>
                        </a:rPr>
                        <a:t>The sum of the </a:t>
                      </a:r>
                      <a:r>
                        <a:rPr lang="en-GB" sz="600" b="1" i="0" kern="1200">
                          <a:solidFill>
                            <a:schemeClr val="dk1"/>
                          </a:solidFill>
                          <a:effectLst/>
                          <a:latin typeface="Arial" panose="020B0604020202020204" pitchFamily="34" charset="0"/>
                          <a:ea typeface="+mn-ea"/>
                          <a:cs typeface="+mn-cs"/>
                        </a:rPr>
                        <a:t>Group Demand </a:t>
                      </a:r>
                      <a:r>
                        <a:rPr lang="en-GB" sz="600" b="0" i="0" kern="1200">
                          <a:solidFill>
                            <a:schemeClr val="dk1"/>
                          </a:solidFill>
                          <a:effectLst/>
                          <a:latin typeface="Arial" panose="020B0604020202020204" pitchFamily="34" charset="0"/>
                          <a:ea typeface="+mn-ea"/>
                          <a:cs typeface="+mn-cs"/>
                        </a:rPr>
                        <a:t>and </a:t>
                      </a:r>
                      <a:r>
                        <a:rPr lang="en-GB" sz="600" b="1" i="0" kern="1200">
                          <a:solidFill>
                            <a:schemeClr val="dk1"/>
                          </a:solidFill>
                          <a:effectLst/>
                          <a:latin typeface="Arial" panose="020B0604020202020204" pitchFamily="34" charset="0"/>
                          <a:ea typeface="+mn-ea"/>
                          <a:cs typeface="+mn-cs"/>
                        </a:rPr>
                        <a:t>Embedded Generation Import</a:t>
                      </a:r>
                    </a:p>
                  </a:txBody>
                  <a:tcPr marL="68580" marR="68580" marT="0" marB="0"/>
                </a:tc>
                <a:tc>
                  <a:txBody>
                    <a:bodyPr/>
                    <a:lstStyle/>
                    <a:p>
                      <a:endParaRPr lang="en-GB" sz="600"/>
                    </a:p>
                  </a:txBody>
                  <a:tcPr/>
                </a:tc>
                <a:tc>
                  <a:txBody>
                    <a:bodyPr/>
                    <a:lstStyle/>
                    <a:p>
                      <a:pPr algn="l" rtl="0" fontAlgn="base"/>
                      <a:r>
                        <a:rPr lang="en-GB" sz="600" b="1" i="0">
                          <a:effectLst/>
                          <a:latin typeface="Arial" panose="020B0604020202020204" pitchFamily="34" charset="0"/>
                        </a:rPr>
                        <a:t>Solution Data</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Data comprising the results of a steady-state power flow calculation and/or short circuit calculation, together with topology, voltage, and power flow data representing a steady-state solution using a coordinated </a:t>
                      </a:r>
                      <a:r>
                        <a:rPr lang="en-GB" sz="600" b="1" i="0">
                          <a:effectLst/>
                          <a:latin typeface="Arial" panose="020B0604020202020204" pitchFamily="34" charset="0"/>
                        </a:rPr>
                        <a:t>Structural Data</a:t>
                      </a:r>
                      <a:r>
                        <a:rPr lang="en-GB" sz="600" b="0" i="0">
                          <a:effectLst/>
                          <a:latin typeface="Arial" panose="020B0604020202020204" pitchFamily="34" charset="0"/>
                        </a:rPr>
                        <a:t> and </a:t>
                      </a:r>
                      <a:r>
                        <a:rPr lang="en-GB" sz="600" b="1" i="0">
                          <a:effectLst/>
                          <a:latin typeface="Arial" panose="020B0604020202020204" pitchFamily="34" charset="0"/>
                        </a:rPr>
                        <a:t>Situation Data</a:t>
                      </a:r>
                      <a:r>
                        <a:rPr lang="en-GB" sz="600" b="0" i="0">
                          <a:effectLst/>
                          <a:latin typeface="Arial" panose="020B0604020202020204" pitchFamily="34" charset="0"/>
                        </a:rPr>
                        <a:t>. </a:t>
                      </a:r>
                      <a:endParaRPr lang="en-GB" sz="600" b="0" i="0">
                        <a:effectLst/>
                      </a:endParaRPr>
                    </a:p>
                  </a:txBody>
                  <a:tcPr/>
                </a:tc>
                <a:extLst>
                  <a:ext uri="{0D108BD9-81ED-4DB2-BD59-A6C34878D82A}">
                    <a16:rowId xmlns:a16="http://schemas.microsoft.com/office/drawing/2014/main" val="1967838861"/>
                  </a:ext>
                </a:extLst>
              </a:tr>
              <a:tr h="800352">
                <a:tc>
                  <a:txBody>
                    <a:bodyPr/>
                    <a:lstStyle/>
                    <a:p>
                      <a:pPr algn="l" rtl="0" fontAlgn="base"/>
                      <a:r>
                        <a:rPr lang="en-GB" sz="600" b="1" i="0" kern="1200">
                          <a:solidFill>
                            <a:schemeClr val="dk1"/>
                          </a:solidFill>
                          <a:effectLst/>
                          <a:latin typeface="Arial" panose="020B0604020202020204" pitchFamily="34" charset="0"/>
                          <a:ea typeface="+mn-ea"/>
                          <a:cs typeface="+mn-cs"/>
                        </a:rPr>
                        <a:t>Group Demand</a:t>
                      </a:r>
                    </a:p>
                  </a:txBody>
                  <a:tcPr/>
                </a:tc>
                <a:tc>
                  <a:txBody>
                    <a:bodyPr/>
                    <a:lstStyle/>
                    <a:p>
                      <a:pPr>
                        <a:spcAft>
                          <a:spcPts val="0"/>
                        </a:spcAft>
                      </a:pPr>
                      <a:r>
                        <a:rPr lang="en-GB" sz="600">
                          <a:effectLst/>
                          <a:latin typeface="Arial" panose="020B0604020202020204" pitchFamily="34" charset="0"/>
                          <a:ea typeface="Times New Roman" panose="02020603050405020304" pitchFamily="18" charset="0"/>
                          <a:cs typeface="Arial" panose="020B0604020202020204" pitchFamily="34" charset="0"/>
                        </a:rPr>
                        <a:t>Aggregate import to </a:t>
                      </a:r>
                      <a:r>
                        <a:rPr lang="en-GB" sz="600" b="1">
                          <a:effectLst/>
                          <a:latin typeface="Arial" panose="020B0604020202020204" pitchFamily="34" charset="0"/>
                          <a:ea typeface="Times New Roman" panose="02020603050405020304" pitchFamily="18" charset="0"/>
                          <a:cs typeface="Arial" panose="020B0604020202020204" pitchFamily="34" charset="0"/>
                        </a:rPr>
                        <a:t>Embedded Customers</a:t>
                      </a:r>
                      <a:r>
                        <a:rPr lang="en-GB" sz="600">
                          <a:effectLst/>
                          <a:latin typeface="Arial" panose="020B0604020202020204" pitchFamily="34" charset="0"/>
                          <a:ea typeface="Times New Roman" panose="02020603050405020304" pitchFamily="18" charset="0"/>
                          <a:cs typeface="Arial" panose="020B0604020202020204" pitchFamily="34" charset="0"/>
                        </a:rPr>
                        <a:t>’ sites other than to those where the primary purpose is wholly or mainly that of an </a:t>
                      </a:r>
                      <a:r>
                        <a:rPr lang="en-GB" sz="600" b="1">
                          <a:effectLst/>
                          <a:latin typeface="Arial" panose="020B0604020202020204" pitchFamily="34" charset="0"/>
                          <a:ea typeface="Times New Roman" panose="02020603050405020304" pitchFamily="18" charset="0"/>
                          <a:cs typeface="Arial" panose="020B0604020202020204" pitchFamily="34" charset="0"/>
                        </a:rPr>
                        <a:t>Embedded Generator</a:t>
                      </a:r>
                      <a:r>
                        <a:rPr lang="en-GB" sz="600">
                          <a:effectLst/>
                          <a:latin typeface="Arial" panose="020B0604020202020204" pitchFamily="34" charset="0"/>
                          <a:ea typeface="Times New Roman" panose="02020603050405020304" pitchFamily="18" charset="0"/>
                          <a:cs typeface="Arial" panose="020B0604020202020204" pitchFamily="34" charset="0"/>
                        </a:rPr>
                        <a:t>. </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n-GB" sz="600">
                          <a:effectLst/>
                          <a:latin typeface="Arial" panose="020B0604020202020204" pitchFamily="34" charset="0"/>
                          <a:ea typeface="MS Mincho" panose="02020609040205080304" pitchFamily="49" charset="-128"/>
                          <a:cs typeface="Arial" panose="020B0604020202020204" pitchFamily="34" charset="0"/>
                        </a:rPr>
                        <a:t>When establishing the primary purpose the </a:t>
                      </a:r>
                      <a:r>
                        <a:rPr lang="en-GB" sz="600" b="1">
                          <a:effectLst/>
                          <a:latin typeface="Arial" panose="020B0604020202020204" pitchFamily="34" charset="0"/>
                          <a:ea typeface="MS Mincho" panose="02020609040205080304" pitchFamily="49" charset="-128"/>
                          <a:cs typeface="Arial" panose="020B0604020202020204" pitchFamily="34" charset="0"/>
                        </a:rPr>
                        <a:t>Network Operator</a:t>
                      </a:r>
                      <a:r>
                        <a:rPr lang="en-GB" sz="600">
                          <a:effectLst/>
                          <a:latin typeface="Arial" panose="020B0604020202020204" pitchFamily="34" charset="0"/>
                          <a:ea typeface="MS Mincho" panose="02020609040205080304" pitchFamily="49" charset="-128"/>
                          <a:cs typeface="Arial" panose="020B0604020202020204" pitchFamily="34" charset="0"/>
                        </a:rPr>
                        <a:t> will consider factors including:</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the maximum export capacity relative to the maximum import capacity;</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whether the C</a:t>
                      </a:r>
                      <a:r>
                        <a:rPr lang="en-GB" sz="600" b="1">
                          <a:effectLst/>
                          <a:latin typeface="Arial" panose="020B0604020202020204" pitchFamily="34" charset="0"/>
                          <a:ea typeface="Times New Roman" panose="02020603050405020304" pitchFamily="18" charset="0"/>
                          <a:cs typeface="Arial" panose="020B0604020202020204" pitchFamily="34" charset="0"/>
                        </a:rPr>
                        <a:t>ustomer</a:t>
                      </a:r>
                      <a:r>
                        <a:rPr lang="en-GB" sz="600">
                          <a:effectLst/>
                          <a:latin typeface="Arial" panose="020B0604020202020204" pitchFamily="34" charset="0"/>
                          <a:ea typeface="Times New Roman" panose="02020603050405020304" pitchFamily="18" charset="0"/>
                          <a:cs typeface="Arial" panose="020B0604020202020204" pitchFamily="34" charset="0"/>
                        </a:rPr>
                        <a:t> has a generation licence or licence exemption; and</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whether the C</a:t>
                      </a:r>
                      <a:r>
                        <a:rPr lang="en-GB" sz="600" b="1">
                          <a:effectLst/>
                          <a:latin typeface="Arial" panose="020B0604020202020204" pitchFamily="34" charset="0"/>
                          <a:ea typeface="Times New Roman" panose="02020603050405020304" pitchFamily="18" charset="0"/>
                          <a:cs typeface="Arial" panose="020B0604020202020204" pitchFamily="34" charset="0"/>
                        </a:rPr>
                        <a:t>ustomer</a:t>
                      </a:r>
                      <a:r>
                        <a:rPr lang="en-GB" sz="600">
                          <a:effectLst/>
                          <a:latin typeface="Arial" panose="020B0604020202020204" pitchFamily="34" charset="0"/>
                          <a:ea typeface="Times New Roman" panose="02020603050405020304" pitchFamily="18" charset="0"/>
                          <a:cs typeface="Arial" panose="020B0604020202020204" pitchFamily="34" charset="0"/>
                        </a:rPr>
                        <a:t>’s site is categorised as having a demand connection or generation connection as defined in DCUSA Schedule 22.</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600">
                          <a:effectLst/>
                          <a:latin typeface="Arial" panose="020B0604020202020204" pitchFamily="34" charset="0"/>
                          <a:ea typeface="Times New Roman" panose="02020603050405020304" pitchFamily="18" charset="0"/>
                        </a:rPr>
                        <a:t>When estimating the </a:t>
                      </a:r>
                      <a:r>
                        <a:rPr lang="en-GB" sz="600" b="1">
                          <a:effectLst/>
                          <a:latin typeface="Arial" panose="020B0604020202020204" pitchFamily="34" charset="0"/>
                          <a:ea typeface="Times New Roman" panose="02020603050405020304" pitchFamily="18" charset="0"/>
                        </a:rPr>
                        <a:t>Group Demand</a:t>
                      </a:r>
                      <a:r>
                        <a:rPr lang="en-GB" sz="600">
                          <a:effectLst/>
                          <a:latin typeface="Arial" panose="020B0604020202020204" pitchFamily="34" charset="0"/>
                          <a:ea typeface="Times New Roman" panose="02020603050405020304" pitchFamily="18" charset="0"/>
                        </a:rPr>
                        <a:t> the </a:t>
                      </a:r>
                      <a:r>
                        <a:rPr lang="en-GB" sz="600" b="1">
                          <a:effectLst/>
                          <a:latin typeface="Arial" panose="020B0604020202020204" pitchFamily="34" charset="0"/>
                          <a:ea typeface="MS Mincho" panose="02020609040205080304" pitchFamily="49" charset="-128"/>
                        </a:rPr>
                        <a:t>Network Operator</a:t>
                      </a:r>
                      <a:r>
                        <a:rPr lang="en-GB" sz="600">
                          <a:effectLst/>
                          <a:latin typeface="Arial" panose="020B0604020202020204" pitchFamily="34" charset="0"/>
                          <a:ea typeface="Times New Roman" panose="02020603050405020304" pitchFamily="18" charset="0"/>
                        </a:rPr>
                        <a:t> should, where necessary, take into consideration </a:t>
                      </a:r>
                      <a:r>
                        <a:rPr lang="en-GB" sz="600" b="1">
                          <a:effectLst/>
                          <a:latin typeface="Arial" panose="020B0604020202020204" pitchFamily="34" charset="0"/>
                          <a:ea typeface="Times New Roman" panose="02020603050405020304" pitchFamily="18" charset="0"/>
                        </a:rPr>
                        <a:t>Latent Demand</a:t>
                      </a:r>
                      <a:r>
                        <a:rPr lang="en-GB" sz="600">
                          <a:effectLst/>
                          <a:latin typeface="Arial" panose="020B0604020202020204" pitchFamily="34" charset="0"/>
                          <a:ea typeface="Times New Roman" panose="02020603050405020304" pitchFamily="18" charset="0"/>
                        </a:rPr>
                        <a:t>.</a:t>
                      </a:r>
                      <a:endParaRPr lang="en-GB" sz="600" b="1" i="0" kern="1200">
                        <a:solidFill>
                          <a:schemeClr val="dk1"/>
                        </a:solidFill>
                        <a:effectLst/>
                        <a:latin typeface="Arial" panose="020B0604020202020204" pitchFamily="34" charset="0"/>
                        <a:ea typeface="+mn-ea"/>
                        <a:cs typeface="+mn-cs"/>
                      </a:endParaRPr>
                    </a:p>
                  </a:txBody>
                  <a:tcPr marL="68580" marR="68580" marT="0" marB="0"/>
                </a:tc>
                <a:tc>
                  <a:txBody>
                    <a:bodyPr/>
                    <a:lstStyle/>
                    <a:p>
                      <a:endParaRPr lang="en-GB" sz="600"/>
                    </a:p>
                  </a:txBody>
                  <a:tcPr/>
                </a:tc>
                <a:tc>
                  <a:txBody>
                    <a:bodyPr/>
                    <a:lstStyle/>
                    <a:p>
                      <a:pPr algn="l" rtl="0" fontAlgn="base"/>
                      <a:r>
                        <a:rPr lang="en-GB" sz="600" b="1" i="0">
                          <a:effectLst/>
                          <a:latin typeface="Arial" panose="020B0604020202020204" pitchFamily="34" charset="0"/>
                        </a:rPr>
                        <a:t>Structural Data</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Data representing the characteristics of electricity system assets, including their capabilities and connectivity. </a:t>
                      </a:r>
                      <a:endParaRPr lang="en-GB" sz="600" b="0" i="0">
                        <a:effectLst/>
                      </a:endParaRPr>
                    </a:p>
                  </a:txBody>
                  <a:tcPr/>
                </a:tc>
                <a:extLst>
                  <a:ext uri="{0D108BD9-81ED-4DB2-BD59-A6C34878D82A}">
                    <a16:rowId xmlns:a16="http://schemas.microsoft.com/office/drawing/2014/main" val="3156031928"/>
                  </a:ext>
                </a:extLst>
              </a:tr>
              <a:tr h="622496">
                <a:tc>
                  <a:txBody>
                    <a:bodyPr/>
                    <a:lstStyle/>
                    <a:p>
                      <a:pPr algn="l" rtl="0" fontAlgn="base"/>
                      <a:r>
                        <a:rPr lang="en-GB" sz="600" b="1" i="0">
                          <a:effectLst/>
                          <a:latin typeface="Arial" panose="020B0604020202020204" pitchFamily="34" charset="0"/>
                        </a:rPr>
                        <a:t>Latent Demand</a:t>
                      </a:r>
                      <a:r>
                        <a:rPr lang="en-GB" sz="600" b="0" i="0">
                          <a:effectLst/>
                          <a:latin typeface="Arial" panose="020B0604020202020204" pitchFamily="34" charset="0"/>
                        </a:rPr>
                        <a:t> </a:t>
                      </a:r>
                      <a:endParaRPr lang="en-GB" sz="600" b="0" i="0">
                        <a:effectLst/>
                      </a:endParaRPr>
                    </a:p>
                  </a:txBody>
                  <a:tcPr/>
                </a:tc>
                <a:tc>
                  <a:txBody>
                    <a:bodyPr/>
                    <a:lstStyle/>
                    <a:p>
                      <a:pPr algn="just">
                        <a:spcAft>
                          <a:spcPts val="0"/>
                        </a:spcAft>
                      </a:pPr>
                      <a:r>
                        <a:rPr lang="en-GB" sz="600">
                          <a:effectLst/>
                          <a:latin typeface="Arial" panose="020B0604020202020204" pitchFamily="34" charset="0"/>
                          <a:ea typeface="MS Mincho" panose="02020609040205080304" pitchFamily="49" charset="-128"/>
                          <a:cs typeface="Arial" panose="020B0604020202020204" pitchFamily="34" charset="0"/>
                        </a:rPr>
                        <a:t>An increase in </a:t>
                      </a:r>
                      <a:r>
                        <a:rPr lang="en-GB" sz="600" b="1">
                          <a:effectLst/>
                          <a:latin typeface="Arial" panose="020B0604020202020204" pitchFamily="34" charset="0"/>
                          <a:ea typeface="MS Mincho" panose="02020609040205080304" pitchFamily="49" charset="-128"/>
                          <a:cs typeface="Arial" panose="020B0604020202020204" pitchFamily="34" charset="0"/>
                        </a:rPr>
                        <a:t>Group Demand</a:t>
                      </a:r>
                      <a:r>
                        <a:rPr lang="en-GB" sz="600">
                          <a:effectLst/>
                          <a:latin typeface="Arial" panose="020B0604020202020204" pitchFamily="34" charset="0"/>
                          <a:ea typeface="MS Mincho" panose="02020609040205080304" pitchFamily="49" charset="-128"/>
                          <a:cs typeface="Arial" panose="020B0604020202020204" pitchFamily="34" charset="0"/>
                        </a:rPr>
                        <a:t> that would appear:</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l">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If any demand side response was not operating;</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l">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If any </a:t>
                      </a:r>
                      <a:r>
                        <a:rPr lang="en-GB" sz="600" b="1">
                          <a:effectLst/>
                          <a:latin typeface="Arial" panose="020B0604020202020204" pitchFamily="34" charset="0"/>
                          <a:ea typeface="Times New Roman" panose="02020603050405020304" pitchFamily="18" charset="0"/>
                          <a:cs typeface="Arial" panose="020B0604020202020204" pitchFamily="34" charset="0"/>
                        </a:rPr>
                        <a:t>Suppliers’</a:t>
                      </a:r>
                      <a:r>
                        <a:rPr lang="en-GB" sz="600">
                          <a:effectLst/>
                          <a:latin typeface="Arial" panose="020B0604020202020204" pitchFamily="34" charset="0"/>
                          <a:ea typeface="Times New Roman" panose="02020603050405020304" pitchFamily="18" charset="0"/>
                          <a:cs typeface="Arial" panose="020B0604020202020204" pitchFamily="34" charset="0"/>
                        </a:rPr>
                        <a:t> time of use tariffs were not implemented;</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l">
                        <a:spcAft>
                          <a:spcPts val="0"/>
                        </a:spcAft>
                        <a:buFont typeface="Symbol" panose="05050102010706020507" pitchFamily="18" charset="2"/>
                        <a:buChar char=""/>
                      </a:pPr>
                      <a:r>
                        <a:rPr lang="en-GB" sz="600">
                          <a:effectLst/>
                          <a:latin typeface="Arial" panose="020B0604020202020204" pitchFamily="34" charset="0"/>
                          <a:ea typeface="Times New Roman" panose="02020603050405020304" pitchFamily="18" charset="0"/>
                          <a:cs typeface="Arial" panose="020B0604020202020204" pitchFamily="34" charset="0"/>
                        </a:rPr>
                        <a:t>If any </a:t>
                      </a:r>
                      <a:r>
                        <a:rPr lang="en-GB" sz="600" b="1">
                          <a:effectLst/>
                          <a:latin typeface="Arial" panose="020B0604020202020204" pitchFamily="34" charset="0"/>
                          <a:ea typeface="Times New Roman" panose="02020603050405020304" pitchFamily="18" charset="0"/>
                          <a:cs typeface="Arial" panose="020B0604020202020204" pitchFamily="34" charset="0"/>
                        </a:rPr>
                        <a:t>Network Operator</a:t>
                      </a:r>
                      <a:r>
                        <a:rPr lang="en-GB" sz="600">
                          <a:effectLst/>
                          <a:latin typeface="Arial" panose="020B0604020202020204" pitchFamily="34" charset="0"/>
                          <a:ea typeface="Times New Roman" panose="02020603050405020304" pitchFamily="18" charset="0"/>
                          <a:cs typeface="Arial" panose="020B0604020202020204" pitchFamily="34" charset="0"/>
                        </a:rPr>
                        <a:t> or </a:t>
                      </a:r>
                      <a:r>
                        <a:rPr lang="en-GB" sz="600" b="1">
                          <a:effectLst/>
                          <a:latin typeface="Arial" panose="020B0604020202020204" pitchFamily="34" charset="0"/>
                          <a:ea typeface="Times New Roman" panose="02020603050405020304" pitchFamily="18" charset="0"/>
                          <a:cs typeface="Arial" panose="020B0604020202020204" pitchFamily="34" charset="0"/>
                        </a:rPr>
                        <a:t>The Company’s</a:t>
                      </a:r>
                      <a:r>
                        <a:rPr lang="en-GB" sz="600">
                          <a:effectLst/>
                          <a:latin typeface="Arial" panose="020B0604020202020204" pitchFamily="34" charset="0"/>
                          <a:ea typeface="Times New Roman" panose="02020603050405020304" pitchFamily="18" charset="0"/>
                          <a:cs typeface="Arial" panose="020B0604020202020204" pitchFamily="34" charset="0"/>
                        </a:rPr>
                        <a:t> price signals were not implemented;</a:t>
                      </a:r>
                      <a:endParaRPr lang="en-GB" sz="6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600">
                          <a:effectLst/>
                          <a:latin typeface="Arial" panose="020B0604020202020204" pitchFamily="34" charset="0"/>
                          <a:ea typeface="Times New Roman" panose="02020603050405020304" pitchFamily="18" charset="0"/>
                        </a:rPr>
                        <a:t>If any other means of suppressing the </a:t>
                      </a:r>
                      <a:r>
                        <a:rPr lang="en-GB" sz="600" b="1">
                          <a:effectLst/>
                          <a:latin typeface="Arial" panose="020B0604020202020204" pitchFamily="34" charset="0"/>
                          <a:ea typeface="MS Mincho" panose="02020609040205080304" pitchFamily="49" charset="-128"/>
                        </a:rPr>
                        <a:t>Embedded Customer</a:t>
                      </a:r>
                      <a:r>
                        <a:rPr lang="en-GB" sz="600">
                          <a:effectLst/>
                          <a:latin typeface="Arial" panose="020B0604020202020204" pitchFamily="34" charset="0"/>
                          <a:ea typeface="Times New Roman" panose="02020603050405020304" pitchFamily="18" charset="0"/>
                        </a:rPr>
                        <a:t>’s</a:t>
                      </a:r>
                      <a:r>
                        <a:rPr lang="en-GB" sz="600" b="1">
                          <a:effectLst/>
                          <a:latin typeface="Arial" panose="020B0604020202020204" pitchFamily="34" charset="0"/>
                          <a:ea typeface="Times New Roman" panose="02020603050405020304" pitchFamily="18" charset="0"/>
                        </a:rPr>
                        <a:t> </a:t>
                      </a:r>
                      <a:r>
                        <a:rPr lang="en-GB" sz="600">
                          <a:effectLst/>
                          <a:latin typeface="Arial" panose="020B0604020202020204" pitchFamily="34" charset="0"/>
                          <a:ea typeface="Times New Roman" panose="02020603050405020304" pitchFamily="18" charset="0"/>
                        </a:rPr>
                        <a:t>demand</a:t>
                      </a:r>
                      <a:r>
                        <a:rPr lang="en-GB" sz="600" b="1">
                          <a:effectLst/>
                          <a:latin typeface="Arial" panose="020B0604020202020204" pitchFamily="34" charset="0"/>
                          <a:ea typeface="Times New Roman" panose="02020603050405020304" pitchFamily="18" charset="0"/>
                        </a:rPr>
                        <a:t> </a:t>
                      </a:r>
                      <a:r>
                        <a:rPr lang="en-GB" sz="600">
                          <a:effectLst/>
                          <a:latin typeface="Arial" panose="020B0604020202020204" pitchFamily="34" charset="0"/>
                          <a:ea typeface="Times New Roman" panose="02020603050405020304" pitchFamily="18" charset="0"/>
                        </a:rPr>
                        <a:t>were not operating; </a:t>
                      </a:r>
                      <a:r>
                        <a:rPr lang="en-GB" sz="600" err="1">
                          <a:effectLst/>
                          <a:latin typeface="Arial" panose="020B0604020202020204" pitchFamily="34" charset="0"/>
                          <a:ea typeface="Times New Roman" panose="02020603050405020304" pitchFamily="18" charset="0"/>
                        </a:rPr>
                        <a:t>orIn</a:t>
                      </a:r>
                      <a:r>
                        <a:rPr lang="en-GB" sz="600">
                          <a:effectLst/>
                          <a:latin typeface="Arial" panose="020B0604020202020204" pitchFamily="34" charset="0"/>
                          <a:ea typeface="Times New Roman" panose="02020603050405020304" pitchFamily="18" charset="0"/>
                        </a:rPr>
                        <a:t> the event of </a:t>
                      </a:r>
                      <a:r>
                        <a:rPr lang="en-GB" sz="600" b="1">
                          <a:effectLst/>
                          <a:latin typeface="Arial" panose="020B0604020202020204" pitchFamily="34" charset="0"/>
                          <a:ea typeface="Times New Roman" panose="02020603050405020304" pitchFamily="18" charset="0"/>
                        </a:rPr>
                        <a:t>Cold Load Pickup</a:t>
                      </a:r>
                      <a:r>
                        <a:rPr lang="en-GB" sz="600">
                          <a:effectLst/>
                          <a:latin typeface="Arial" panose="020B0604020202020204" pitchFamily="34" charset="0"/>
                          <a:ea typeface="Times New Roman" panose="02020603050405020304" pitchFamily="18" charset="0"/>
                        </a:rPr>
                        <a:t>.</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Subtransmission PSM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a:t>
                      </a:r>
                      <a:r>
                        <a:rPr lang="en-GB" sz="600" b="1" i="0">
                          <a:effectLst/>
                          <a:latin typeface="Arial" panose="020B0604020202020204" pitchFamily="34" charset="0"/>
                        </a:rPr>
                        <a:t>PSM</a:t>
                      </a:r>
                      <a:r>
                        <a:rPr lang="en-GB" sz="600" b="0" i="0">
                          <a:effectLst/>
                          <a:latin typeface="Arial" panose="020B0604020202020204" pitchFamily="34" charset="0"/>
                        </a:rPr>
                        <a:t> with the scope as set out in PC.9.5.1 </a:t>
                      </a:r>
                      <a:endParaRPr lang="en-GB" sz="600" b="0" i="0">
                        <a:effectLst/>
                      </a:endParaRPr>
                    </a:p>
                  </a:txBody>
                  <a:tcPr/>
                </a:tc>
                <a:extLst>
                  <a:ext uri="{0D108BD9-81ED-4DB2-BD59-A6C34878D82A}">
                    <a16:rowId xmlns:a16="http://schemas.microsoft.com/office/drawing/2014/main" val="2150235581"/>
                  </a:ext>
                </a:extLst>
              </a:tr>
              <a:tr h="266784">
                <a:tc>
                  <a:txBody>
                    <a:bodyPr/>
                    <a:lstStyle/>
                    <a:p>
                      <a:pPr algn="l" rtl="0" fontAlgn="base"/>
                      <a:r>
                        <a:rPr lang="en-GB" sz="600" b="1" i="0">
                          <a:effectLst/>
                          <a:latin typeface="Arial" panose="020B0604020202020204" pitchFamily="34" charset="0"/>
                        </a:rPr>
                        <a:t>Measured Demand</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a:effectLst/>
                          <a:latin typeface="Arial" panose="020B0604020202020204" pitchFamily="34" charset="0"/>
                          <a:ea typeface="Times New Roman" panose="02020603050405020304" pitchFamily="18" charset="0"/>
                          <a:cs typeface="Times New Roman" panose="02020603050405020304" pitchFamily="18" charset="0"/>
                        </a:rPr>
                        <a:t>Demand measured at the relevant </a:t>
                      </a:r>
                      <a:r>
                        <a:rPr lang="en-GB" sz="600" b="1">
                          <a:effectLst/>
                          <a:latin typeface="Arial" panose="020B0604020202020204" pitchFamily="34" charset="0"/>
                          <a:ea typeface="Times New Roman" panose="02020603050405020304" pitchFamily="18" charset="0"/>
                          <a:cs typeface="Times New Roman" panose="02020603050405020304" pitchFamily="18" charset="0"/>
                        </a:rPr>
                        <a:t>Connection Point</a:t>
                      </a:r>
                      <a:r>
                        <a:rPr lang="en-GB" sz="600">
                          <a:effectLst/>
                          <a:latin typeface="Arial" panose="020B0604020202020204" pitchFamily="34" charset="0"/>
                          <a:ea typeface="Times New Roman" panose="02020603050405020304" pitchFamily="18" charset="0"/>
                          <a:cs typeface="Times New Roman" panose="02020603050405020304" pitchFamily="18" charset="0"/>
                        </a:rPr>
                        <a:t>.  Sometimes referred to as the net demand.</a:t>
                      </a:r>
                      <a:endParaRPr lang="en-GB" sz="600" b="0" i="0">
                        <a:effectLst/>
                      </a:endParaRPr>
                    </a:p>
                  </a:txBody>
                  <a:tcPr/>
                </a:tc>
                <a:tc>
                  <a:txBody>
                    <a:bodyPr/>
                    <a:lstStyle/>
                    <a:p>
                      <a:endParaRPr lang="en-GB" sz="600"/>
                    </a:p>
                  </a:txBody>
                  <a:tcPr/>
                </a:tc>
                <a:tc>
                  <a:txBody>
                    <a:bodyPr/>
                    <a:lstStyle/>
                    <a:p>
                      <a:pPr algn="l" rtl="0" fontAlgn="base"/>
                      <a:r>
                        <a:rPr lang="en-GB" sz="600" b="1" i="0">
                          <a:effectLst/>
                          <a:latin typeface="Arial" panose="020B0604020202020204" pitchFamily="34" charset="0"/>
                        </a:rPr>
                        <a:t>Switch-based Model</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a:t>
                      </a:r>
                      <a:r>
                        <a:rPr lang="en-GB" sz="600" b="1" i="0">
                          <a:effectLst/>
                          <a:latin typeface="Arial" panose="020B0604020202020204" pitchFamily="34" charset="0"/>
                        </a:rPr>
                        <a:t>PSM</a:t>
                      </a:r>
                      <a:r>
                        <a:rPr lang="en-GB" sz="600" b="0" i="0">
                          <a:effectLst/>
                          <a:latin typeface="Arial" panose="020B0604020202020204" pitchFamily="34" charset="0"/>
                        </a:rPr>
                        <a:t> that includes all relevant switching devices. Such a model can be used to represent different system topologies, compared to a node and branch model which generally only represents a single system topology. </a:t>
                      </a:r>
                      <a:endParaRPr lang="en-GB" sz="600" b="0" i="0">
                        <a:effectLst/>
                      </a:endParaRPr>
                    </a:p>
                  </a:txBody>
                  <a:tcPr/>
                </a:tc>
                <a:extLst>
                  <a:ext uri="{0D108BD9-81ED-4DB2-BD59-A6C34878D82A}">
                    <a16:rowId xmlns:a16="http://schemas.microsoft.com/office/drawing/2014/main" val="928992256"/>
                  </a:ext>
                </a:extLst>
              </a:tr>
              <a:tr h="341873">
                <a:tc>
                  <a:txBody>
                    <a:bodyPr/>
                    <a:lstStyle/>
                    <a:p>
                      <a:pPr algn="l" rtl="0" fontAlgn="base"/>
                      <a:r>
                        <a:rPr lang="en-GB" sz="600" b="1" i="0">
                          <a:effectLst/>
                          <a:latin typeface="Arial" panose="020B0604020202020204" pitchFamily="34" charset="0"/>
                        </a:rPr>
                        <a:t>NETS PSM</a:t>
                      </a:r>
                      <a:r>
                        <a:rPr lang="en-GB" sz="600" b="0" i="0">
                          <a:effectLst/>
                          <a:latin typeface="Arial" panose="020B0604020202020204" pitchFamily="34" charset="0"/>
                        </a:rPr>
                        <a:t> </a:t>
                      </a:r>
                      <a:endParaRPr lang="en-GB" sz="600" b="0" i="0">
                        <a:effectLst/>
                      </a:endParaRPr>
                    </a:p>
                  </a:txBody>
                  <a:tcPr/>
                </a:tc>
                <a:tc>
                  <a:txBody>
                    <a:bodyPr/>
                    <a:lstStyle/>
                    <a:p>
                      <a:pPr algn="l" rtl="0" fontAlgn="base"/>
                      <a:r>
                        <a:rPr lang="en-GB" sz="600" b="0" i="0">
                          <a:effectLst/>
                          <a:latin typeface="Arial" panose="020B0604020202020204" pitchFamily="34" charset="0"/>
                        </a:rPr>
                        <a:t>A </a:t>
                      </a:r>
                      <a:r>
                        <a:rPr lang="en-GB" sz="600" b="1" i="0">
                          <a:effectLst/>
                          <a:latin typeface="Arial" panose="020B0604020202020204" pitchFamily="34" charset="0"/>
                        </a:rPr>
                        <a:t>PSM </a:t>
                      </a:r>
                      <a:r>
                        <a:rPr lang="en-GB" sz="600" b="0" i="0">
                          <a:effectLst/>
                          <a:latin typeface="Arial" panose="020B0604020202020204" pitchFamily="34" charset="0"/>
                        </a:rPr>
                        <a:t>with the scope as set out in PC.10.4 </a:t>
                      </a:r>
                      <a:endParaRPr lang="en-GB" sz="600" b="0" i="0">
                        <a:effectLst/>
                      </a:endParaRPr>
                    </a:p>
                  </a:txBody>
                  <a:tcPr/>
                </a:tc>
                <a:tc>
                  <a:txBody>
                    <a:bodyPr/>
                    <a:lstStyle/>
                    <a:p>
                      <a:endParaRPr lang="en-GB" sz="600"/>
                    </a:p>
                  </a:txBody>
                  <a:tcPr/>
                </a:tc>
                <a:tc>
                  <a:txBody>
                    <a:bodyPr/>
                    <a:lstStyle/>
                    <a:p>
                      <a:pPr algn="l" rtl="0" fontAlgn="base"/>
                      <a:endParaRPr lang="en-GB" sz="600" b="0" i="0">
                        <a:effectLst/>
                      </a:endParaRPr>
                    </a:p>
                  </a:txBody>
                  <a:tcPr/>
                </a:tc>
                <a:tc>
                  <a:txBody>
                    <a:bodyPr/>
                    <a:lstStyle/>
                    <a:p>
                      <a:pPr algn="l" rtl="0" fontAlgn="base"/>
                      <a:endParaRPr lang="en-GB" sz="600" b="0" i="0">
                        <a:effectLst/>
                      </a:endParaRPr>
                    </a:p>
                  </a:txBody>
                  <a:tcPr/>
                </a:tc>
                <a:extLst>
                  <a:ext uri="{0D108BD9-81ED-4DB2-BD59-A6C34878D82A}">
                    <a16:rowId xmlns:a16="http://schemas.microsoft.com/office/drawing/2014/main" val="2916661986"/>
                  </a:ext>
                </a:extLst>
              </a:tr>
            </a:tbl>
          </a:graphicData>
        </a:graphic>
      </p:graphicFrame>
    </p:spTree>
    <p:extLst>
      <p:ext uri="{BB962C8B-B14F-4D97-AF65-F5344CB8AC3E}">
        <p14:creationId xmlns:p14="http://schemas.microsoft.com/office/powerpoint/2010/main" val="3768524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98548-0482-ACDE-2453-56254DAE649E}"/>
              </a:ext>
            </a:extLst>
          </p:cNvPr>
          <p:cNvSpPr>
            <a:spLocks noGrp="1"/>
          </p:cNvSpPr>
          <p:nvPr>
            <p:ph type="title"/>
          </p:nvPr>
        </p:nvSpPr>
        <p:spPr/>
        <p:txBody>
          <a:bodyPr/>
          <a:lstStyle/>
          <a:p>
            <a:r>
              <a:rPr lang="en-GB"/>
              <a:t>The GC0139 Proposal</a:t>
            </a:r>
          </a:p>
        </p:txBody>
      </p:sp>
      <p:sp>
        <p:nvSpPr>
          <p:cNvPr id="3" name="Slide Number Placeholder 2">
            <a:extLst>
              <a:ext uri="{FF2B5EF4-FFF2-40B4-BE49-F238E27FC236}">
                <a16:creationId xmlns:a16="http://schemas.microsoft.com/office/drawing/2014/main" id="{00D6589D-E19D-9323-5410-EDA3B1931D98}"/>
              </a:ext>
            </a:extLst>
          </p:cNvPr>
          <p:cNvSpPr>
            <a:spLocks noGrp="1"/>
          </p:cNvSpPr>
          <p:nvPr>
            <p:ph type="sldNum" sz="quarter" idx="10"/>
          </p:nvPr>
        </p:nvSpPr>
        <p:spPr/>
        <p:txBody>
          <a:bodyPr/>
          <a:lstStyle/>
          <a:p>
            <a:fld id="{3C5A6226-45F5-45DC-8CB0-C52A33C884C0}" type="slidenum">
              <a:rPr lang="en-GB" smtClean="0"/>
              <a:t>3</a:t>
            </a:fld>
            <a:endParaRPr lang="en-GB"/>
          </a:p>
        </p:txBody>
      </p:sp>
      <p:sp>
        <p:nvSpPr>
          <p:cNvPr id="4" name="Text Placeholder 3">
            <a:extLst>
              <a:ext uri="{FF2B5EF4-FFF2-40B4-BE49-F238E27FC236}">
                <a16:creationId xmlns:a16="http://schemas.microsoft.com/office/drawing/2014/main" id="{DEE488BB-789B-E912-3086-2904BE659520}"/>
              </a:ext>
            </a:extLst>
          </p:cNvPr>
          <p:cNvSpPr>
            <a:spLocks noGrp="1"/>
          </p:cNvSpPr>
          <p:nvPr>
            <p:ph type="body" sz="quarter" idx="13"/>
          </p:nvPr>
        </p:nvSpPr>
        <p:spPr/>
        <p:txBody>
          <a:bodyPr>
            <a:normAutofit fontScale="92500"/>
          </a:bodyPr>
          <a:lstStyle/>
          <a:p>
            <a:pPr marL="0" indent="0">
              <a:buNone/>
            </a:pPr>
            <a:r>
              <a:rPr lang="en-GB" b="1">
                <a:solidFill>
                  <a:srgbClr val="00B050"/>
                </a:solidFill>
              </a:rPr>
              <a:t>What</a:t>
            </a:r>
            <a:r>
              <a:rPr lang="en-GB"/>
              <a:t> </a:t>
            </a:r>
          </a:p>
          <a:p>
            <a:pPr marL="0" indent="0">
              <a:buNone/>
            </a:pPr>
            <a:r>
              <a:rPr lang="en-GB" u="sng"/>
              <a:t>DNO to National Grid ESO Data Exchange </a:t>
            </a:r>
          </a:p>
          <a:p>
            <a:pPr marL="0" indent="0">
              <a:buNone/>
            </a:pPr>
            <a:r>
              <a:rPr lang="en-GB"/>
              <a:t>It is proposed to enhance the Grid Code requirements for week 24 and week 50 data submissions. This will provide National Grid ESO with: </a:t>
            </a:r>
          </a:p>
          <a:p>
            <a:pPr marL="0" indent="0">
              <a:buNone/>
            </a:pPr>
            <a:r>
              <a:rPr lang="en-GB"/>
              <a:t>• Full details of the sub-transmission network and any connections directly connected to the sub-transmission network </a:t>
            </a:r>
          </a:p>
          <a:p>
            <a:pPr marL="0" indent="0">
              <a:buNone/>
            </a:pPr>
            <a:r>
              <a:rPr lang="en-GB"/>
              <a:t>• Details of all distributed energy resource connections (and those “accepted to be connected”) greater than 1MW to the distribution network and their impact on energy flows at peak demand, summer minimum demand and solar peak/daytime-minimum demand. </a:t>
            </a:r>
          </a:p>
          <a:p>
            <a:pPr marL="0" indent="0">
              <a:buNone/>
            </a:pPr>
            <a:r>
              <a:rPr lang="en-GB"/>
              <a:t>• Details of all distributed energy resource connections less than 1MW to the distribution network, aggregated by fuel type and disaggregated by substations connecting to the sub-transmission network. </a:t>
            </a:r>
          </a:p>
        </p:txBody>
      </p:sp>
    </p:spTree>
    <p:extLst>
      <p:ext uri="{BB962C8B-B14F-4D97-AF65-F5344CB8AC3E}">
        <p14:creationId xmlns:p14="http://schemas.microsoft.com/office/powerpoint/2010/main" val="663848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98548-0482-ACDE-2453-56254DAE649E}"/>
              </a:ext>
            </a:extLst>
          </p:cNvPr>
          <p:cNvSpPr>
            <a:spLocks noGrp="1"/>
          </p:cNvSpPr>
          <p:nvPr>
            <p:ph type="title"/>
          </p:nvPr>
        </p:nvSpPr>
        <p:spPr/>
        <p:txBody>
          <a:bodyPr/>
          <a:lstStyle/>
          <a:p>
            <a:r>
              <a:rPr lang="en-GB"/>
              <a:t>The GC0139 Proposal</a:t>
            </a:r>
          </a:p>
        </p:txBody>
      </p:sp>
      <p:sp>
        <p:nvSpPr>
          <p:cNvPr id="3" name="Slide Number Placeholder 2">
            <a:extLst>
              <a:ext uri="{FF2B5EF4-FFF2-40B4-BE49-F238E27FC236}">
                <a16:creationId xmlns:a16="http://schemas.microsoft.com/office/drawing/2014/main" id="{00D6589D-E19D-9323-5410-EDA3B1931D98}"/>
              </a:ext>
            </a:extLst>
          </p:cNvPr>
          <p:cNvSpPr>
            <a:spLocks noGrp="1"/>
          </p:cNvSpPr>
          <p:nvPr>
            <p:ph type="sldNum" sz="quarter" idx="10"/>
          </p:nvPr>
        </p:nvSpPr>
        <p:spPr/>
        <p:txBody>
          <a:bodyPr/>
          <a:lstStyle/>
          <a:p>
            <a:fld id="{3C5A6226-45F5-45DC-8CB0-C52A33C884C0}" type="slidenum">
              <a:rPr lang="en-GB" smtClean="0"/>
              <a:t>4</a:t>
            </a:fld>
            <a:endParaRPr lang="en-GB"/>
          </a:p>
        </p:txBody>
      </p:sp>
      <p:sp>
        <p:nvSpPr>
          <p:cNvPr id="4" name="Text Placeholder 3">
            <a:extLst>
              <a:ext uri="{FF2B5EF4-FFF2-40B4-BE49-F238E27FC236}">
                <a16:creationId xmlns:a16="http://schemas.microsoft.com/office/drawing/2014/main" id="{DEE488BB-789B-E912-3086-2904BE659520}"/>
              </a:ext>
            </a:extLst>
          </p:cNvPr>
          <p:cNvSpPr>
            <a:spLocks noGrp="1"/>
          </p:cNvSpPr>
          <p:nvPr>
            <p:ph type="body" sz="quarter" idx="13"/>
          </p:nvPr>
        </p:nvSpPr>
        <p:spPr/>
        <p:txBody>
          <a:bodyPr>
            <a:normAutofit fontScale="85000" lnSpcReduction="20000"/>
          </a:bodyPr>
          <a:lstStyle/>
          <a:p>
            <a:pPr marL="0" indent="0">
              <a:buNone/>
            </a:pPr>
            <a:r>
              <a:rPr lang="en-GB" b="1">
                <a:solidFill>
                  <a:srgbClr val="00B050"/>
                </a:solidFill>
              </a:rPr>
              <a:t>What</a:t>
            </a:r>
            <a:r>
              <a:rPr lang="en-GB"/>
              <a:t> </a:t>
            </a:r>
          </a:p>
          <a:p>
            <a:pPr marL="0" indent="0">
              <a:buNone/>
            </a:pPr>
            <a:r>
              <a:rPr lang="en-GB" u="sng"/>
              <a:t>National Grid to DNO Data Exchange </a:t>
            </a:r>
          </a:p>
          <a:p>
            <a:pPr marL="0" indent="0">
              <a:buNone/>
            </a:pPr>
            <a:r>
              <a:rPr lang="en-GB"/>
              <a:t>It is proposed to enhance the Grid Code requirements for the week 42 data submission. </a:t>
            </a:r>
          </a:p>
          <a:p>
            <a:pPr marL="0" indent="0">
              <a:buNone/>
            </a:pPr>
            <a:r>
              <a:rPr lang="en-GB"/>
              <a:t>The data describing a transmission system model will be a switch level, single boundary format model. This model will cover the whole of the DNO area in detail, together with equivalent networks at agreed boundary points. </a:t>
            </a:r>
          </a:p>
          <a:p>
            <a:pPr marL="0" indent="0">
              <a:buNone/>
            </a:pPr>
            <a:r>
              <a:rPr lang="en-GB"/>
              <a:t>It is proposed that the transmission model shall be provided for the following demand points: </a:t>
            </a:r>
          </a:p>
          <a:p>
            <a:pPr marL="0" indent="0">
              <a:buNone/>
            </a:pPr>
            <a:r>
              <a:rPr lang="en-GB"/>
              <a:t>• Maximum fault level </a:t>
            </a:r>
          </a:p>
          <a:p>
            <a:pPr marL="0" indent="0">
              <a:buNone/>
            </a:pPr>
            <a:r>
              <a:rPr lang="en-GB"/>
              <a:t>• Peak demand </a:t>
            </a:r>
          </a:p>
          <a:p>
            <a:pPr marL="0" indent="0">
              <a:buNone/>
            </a:pPr>
            <a:r>
              <a:rPr lang="en-GB"/>
              <a:t>• Summer minimum demand </a:t>
            </a:r>
          </a:p>
          <a:p>
            <a:pPr marL="0" indent="0">
              <a:buNone/>
            </a:pPr>
            <a:r>
              <a:rPr lang="en-GB"/>
              <a:t>• Minimum fault Level (Summer)</a:t>
            </a:r>
          </a:p>
          <a:p>
            <a:pPr marL="0" indent="0">
              <a:buNone/>
            </a:pPr>
            <a:r>
              <a:rPr lang="en-GB"/>
              <a:t>• Solar-peak/daytime-minimum demand </a:t>
            </a:r>
          </a:p>
          <a:p>
            <a:pPr marL="0" indent="0">
              <a:buNone/>
            </a:pPr>
            <a:r>
              <a:rPr lang="en-GB"/>
              <a:t>• National high-power transfer dispatch scenario </a:t>
            </a:r>
          </a:p>
          <a:p>
            <a:pPr marL="0" indent="0">
              <a:buNone/>
            </a:pPr>
            <a:r>
              <a:rPr lang="en-GB"/>
              <a:t>• National low power transfer dispatch scenario</a:t>
            </a:r>
          </a:p>
        </p:txBody>
      </p:sp>
    </p:spTree>
    <p:extLst>
      <p:ext uri="{BB962C8B-B14F-4D97-AF65-F5344CB8AC3E}">
        <p14:creationId xmlns:p14="http://schemas.microsoft.com/office/powerpoint/2010/main" val="4147177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17E16-2ECE-E2C8-4C5F-86A0E7D7D138}"/>
              </a:ext>
            </a:extLst>
          </p:cNvPr>
          <p:cNvSpPr>
            <a:spLocks noGrp="1"/>
          </p:cNvSpPr>
          <p:nvPr>
            <p:ph type="title"/>
          </p:nvPr>
        </p:nvSpPr>
        <p:spPr/>
        <p:txBody>
          <a:bodyPr/>
          <a:lstStyle/>
          <a:p>
            <a:r>
              <a:rPr lang="en-GB"/>
              <a:t>Principles Underpinning the Proposed Solution</a:t>
            </a:r>
          </a:p>
        </p:txBody>
      </p:sp>
      <p:sp>
        <p:nvSpPr>
          <p:cNvPr id="3" name="Slide Number Placeholder 2">
            <a:extLst>
              <a:ext uri="{FF2B5EF4-FFF2-40B4-BE49-F238E27FC236}">
                <a16:creationId xmlns:a16="http://schemas.microsoft.com/office/drawing/2014/main" id="{2F090420-23D3-04DC-FFF5-BA85716090C0}"/>
              </a:ext>
            </a:extLst>
          </p:cNvPr>
          <p:cNvSpPr>
            <a:spLocks noGrp="1"/>
          </p:cNvSpPr>
          <p:nvPr>
            <p:ph type="sldNum" sz="quarter" idx="10"/>
          </p:nvPr>
        </p:nvSpPr>
        <p:spPr/>
        <p:txBody>
          <a:bodyPr/>
          <a:lstStyle/>
          <a:p>
            <a:fld id="{3C5A6226-45F5-45DC-8CB0-C52A33C884C0}" type="slidenum">
              <a:rPr lang="en-GB" smtClean="0"/>
              <a:t>5</a:t>
            </a:fld>
            <a:endParaRPr lang="en-GB"/>
          </a:p>
        </p:txBody>
      </p:sp>
      <p:sp>
        <p:nvSpPr>
          <p:cNvPr id="4" name="Text Placeholder 3">
            <a:extLst>
              <a:ext uri="{FF2B5EF4-FFF2-40B4-BE49-F238E27FC236}">
                <a16:creationId xmlns:a16="http://schemas.microsoft.com/office/drawing/2014/main" id="{227D6D8B-BA5B-8DEC-14A5-AF568146586D}"/>
              </a:ext>
            </a:extLst>
          </p:cNvPr>
          <p:cNvSpPr>
            <a:spLocks noGrp="1"/>
          </p:cNvSpPr>
          <p:nvPr>
            <p:ph type="body" sz="quarter" idx="13"/>
          </p:nvPr>
        </p:nvSpPr>
        <p:spPr/>
        <p:txBody>
          <a:bodyPr>
            <a:normAutofit fontScale="92500"/>
          </a:bodyPr>
          <a:lstStyle/>
          <a:p>
            <a:r>
              <a:rPr lang="en-GB"/>
              <a:t>The requirements of the PC will remain unchanged until the implementation date for this modification – currently January 2026.</a:t>
            </a:r>
          </a:p>
          <a:p>
            <a:r>
              <a:rPr lang="en-GB"/>
              <a:t>Post implementation date Network Operators will need to comply with the requirements of a new PC.9 and the Company will need to comply with the requirements of a new PC.10.</a:t>
            </a:r>
          </a:p>
          <a:p>
            <a:r>
              <a:rPr lang="en-GB"/>
              <a:t>PC.9 and PC.10 are augmented with a new appendix PC.G, new schedules within the DRC and a suite of new definitions within the Glossary &amp; Definitions.</a:t>
            </a:r>
          </a:p>
          <a:p>
            <a:r>
              <a:rPr lang="en-GB"/>
              <a:t>PC.9 and PC.10 will require the exchange of Power System Models (PSM) in the Common Information Model (CIM) format. The PSMs will represent cardinal system loading points.</a:t>
            </a:r>
          </a:p>
          <a:p>
            <a:r>
              <a:rPr lang="en-GB"/>
              <a:t>PC.9 will also require the completion of several schedules communicating Connection Point demand and generation forecasts.</a:t>
            </a:r>
          </a:p>
          <a:p>
            <a:r>
              <a:rPr lang="en-GB"/>
              <a:t>PC.9 requires information that supports the Evaluation of Transmission Impact assessment process.</a:t>
            </a:r>
          </a:p>
          <a:p>
            <a:endParaRPr lang="en-GB"/>
          </a:p>
        </p:txBody>
      </p:sp>
    </p:spTree>
    <p:extLst>
      <p:ext uri="{BB962C8B-B14F-4D97-AF65-F5344CB8AC3E}">
        <p14:creationId xmlns:p14="http://schemas.microsoft.com/office/powerpoint/2010/main" val="4254432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AB6A-F073-E779-3748-F7FE9EC38B10}"/>
              </a:ext>
            </a:extLst>
          </p:cNvPr>
          <p:cNvSpPr>
            <a:spLocks noGrp="1"/>
          </p:cNvSpPr>
          <p:nvPr>
            <p:ph type="title"/>
          </p:nvPr>
        </p:nvSpPr>
        <p:spPr/>
        <p:txBody>
          <a:bodyPr/>
          <a:lstStyle/>
          <a:p>
            <a:r>
              <a:rPr lang="en-GB"/>
              <a:t>Information Exchange Overview</a:t>
            </a:r>
          </a:p>
        </p:txBody>
      </p:sp>
      <p:sp>
        <p:nvSpPr>
          <p:cNvPr id="3" name="Slide Number Placeholder 2">
            <a:extLst>
              <a:ext uri="{FF2B5EF4-FFF2-40B4-BE49-F238E27FC236}">
                <a16:creationId xmlns:a16="http://schemas.microsoft.com/office/drawing/2014/main" id="{AE0287EA-52A8-B944-DADF-87FFF1E7C593}"/>
              </a:ext>
            </a:extLst>
          </p:cNvPr>
          <p:cNvSpPr>
            <a:spLocks noGrp="1"/>
          </p:cNvSpPr>
          <p:nvPr>
            <p:ph type="sldNum" sz="quarter" idx="10"/>
          </p:nvPr>
        </p:nvSpPr>
        <p:spPr/>
        <p:txBody>
          <a:bodyPr/>
          <a:lstStyle/>
          <a:p>
            <a:fld id="{3C5A6226-45F5-45DC-8CB0-C52A33C884C0}" type="slidenum">
              <a:rPr lang="en-GB" smtClean="0"/>
              <a:t>6</a:t>
            </a:fld>
            <a:endParaRPr lang="en-GB"/>
          </a:p>
        </p:txBody>
      </p:sp>
      <p:sp>
        <p:nvSpPr>
          <p:cNvPr id="4" name="Text Placeholder 3">
            <a:extLst>
              <a:ext uri="{FF2B5EF4-FFF2-40B4-BE49-F238E27FC236}">
                <a16:creationId xmlns:a16="http://schemas.microsoft.com/office/drawing/2014/main" id="{40F30454-E02D-AD25-91D2-350EE5231C7C}"/>
              </a:ext>
            </a:extLst>
          </p:cNvPr>
          <p:cNvSpPr>
            <a:spLocks noGrp="1"/>
          </p:cNvSpPr>
          <p:nvPr>
            <p:ph type="body" sz="quarter" idx="13"/>
          </p:nvPr>
        </p:nvSpPr>
        <p:spPr/>
        <p:txBody>
          <a:bodyPr>
            <a:normAutofit/>
          </a:bodyPr>
          <a:lstStyle/>
          <a:p>
            <a:pPr>
              <a:lnSpc>
                <a:spcPct val="115000"/>
              </a:lnSpc>
              <a:spcBef>
                <a:spcPts val="0"/>
              </a:spcBef>
            </a:pPr>
            <a:r>
              <a:rPr lang="en-GB"/>
              <a:t>Data exchanges support activities at The Company and Network Operators:</a:t>
            </a:r>
            <a:endParaRPr lang="en-IE"/>
          </a:p>
          <a:p>
            <a:pPr lvl="1">
              <a:lnSpc>
                <a:spcPct val="100000"/>
              </a:lnSpc>
              <a:spcBef>
                <a:spcPts val="0"/>
              </a:spcBef>
            </a:pPr>
            <a:r>
              <a:rPr lang="en-GB" sz="2400"/>
              <a:t>Routine grid data exchanges to facilitate efficient system planning</a:t>
            </a:r>
            <a:endParaRPr lang="en-IE" sz="2400"/>
          </a:p>
          <a:p>
            <a:pPr lvl="1">
              <a:lnSpc>
                <a:spcPct val="115000"/>
              </a:lnSpc>
              <a:spcBef>
                <a:spcPts val="0"/>
              </a:spcBef>
              <a:spcAft>
                <a:spcPts val="600"/>
              </a:spcAft>
            </a:pPr>
            <a:r>
              <a:rPr lang="en-GB" sz="2400"/>
              <a:t>‘As needed’ data exchanges to support grid connection or modification activities </a:t>
            </a:r>
            <a:endParaRPr lang="en-IE" sz="2400"/>
          </a:p>
          <a:p>
            <a:pPr>
              <a:lnSpc>
                <a:spcPct val="115000"/>
              </a:lnSpc>
              <a:spcBef>
                <a:spcPts val="0"/>
              </a:spcBef>
            </a:pPr>
            <a:r>
              <a:rPr lang="en-GB"/>
              <a:t>Information is supplied in three forms </a:t>
            </a:r>
            <a:endParaRPr lang="en-IE"/>
          </a:p>
          <a:p>
            <a:pPr lvl="1">
              <a:lnSpc>
                <a:spcPct val="100000"/>
              </a:lnSpc>
              <a:spcBef>
                <a:spcPts val="0"/>
              </a:spcBef>
            </a:pPr>
            <a:r>
              <a:rPr lang="en-GB" sz="2400"/>
              <a:t>As a connected Power System Model (PSM) suitable for analysis calculations (steady state or short circuit). PSM information includes:</a:t>
            </a:r>
            <a:endParaRPr lang="en-IE" sz="2400"/>
          </a:p>
          <a:p>
            <a:pPr marL="1143000" lvl="2" indent="-228600">
              <a:lnSpc>
                <a:spcPct val="115000"/>
              </a:lnSpc>
              <a:spcBef>
                <a:spcPts val="0"/>
              </a:spcBef>
              <a:buFont typeface="Wingdings" panose="05000000000000000000" pitchFamily="2" charset="2"/>
              <a:buChar char=""/>
            </a:pPr>
            <a:r>
              <a:rPr lang="en-GB" sz="2400"/>
              <a:t>Structural Data: asset, generation and load characteristics, connectivity</a:t>
            </a:r>
            <a:endParaRPr lang="en-IE" sz="2400"/>
          </a:p>
          <a:p>
            <a:pPr marL="1143000" lvl="2" indent="-228600">
              <a:lnSpc>
                <a:spcPct val="115000"/>
              </a:lnSpc>
              <a:spcBef>
                <a:spcPts val="0"/>
              </a:spcBef>
              <a:buFont typeface="Wingdings" panose="05000000000000000000" pitchFamily="2" charset="2"/>
              <a:buChar char=""/>
            </a:pPr>
            <a:r>
              <a:rPr lang="en-GB" sz="2400"/>
              <a:t>Situation Data: grid condition</a:t>
            </a:r>
            <a:endParaRPr lang="en-IE" sz="2400"/>
          </a:p>
          <a:p>
            <a:pPr marL="1143000" lvl="2" indent="-228600">
              <a:lnSpc>
                <a:spcPct val="115000"/>
              </a:lnSpc>
              <a:spcBef>
                <a:spcPts val="0"/>
              </a:spcBef>
              <a:buFont typeface="Wingdings" panose="05000000000000000000" pitchFamily="2" charset="2"/>
              <a:buChar char=""/>
            </a:pPr>
            <a:r>
              <a:rPr lang="en-GB" sz="2400"/>
              <a:t>Solution Data: steady state power flow or short circuit calculation results</a:t>
            </a:r>
            <a:endParaRPr lang="en-IE" sz="2400"/>
          </a:p>
          <a:p>
            <a:pPr marL="627063" lvl="1" indent="0">
              <a:lnSpc>
                <a:spcPct val="115000"/>
              </a:lnSpc>
              <a:spcBef>
                <a:spcPts val="0"/>
              </a:spcBef>
              <a:buNone/>
            </a:pPr>
            <a:r>
              <a:rPr lang="en-GB" sz="2400"/>
              <a:t>PSM data is expressed as both grid snapshots and future projects</a:t>
            </a:r>
            <a:endParaRPr lang="en-IE" sz="2400"/>
          </a:p>
          <a:p>
            <a:pPr lvl="1">
              <a:lnSpc>
                <a:spcPct val="100000"/>
              </a:lnSpc>
              <a:spcBef>
                <a:spcPts val="0"/>
              </a:spcBef>
            </a:pPr>
            <a:r>
              <a:rPr lang="en-GB" sz="2400"/>
              <a:t>As tabular data – DRC Schedules</a:t>
            </a:r>
            <a:endParaRPr lang="en-IE" sz="2400"/>
          </a:p>
          <a:p>
            <a:pPr lvl="1">
              <a:lnSpc>
                <a:spcPct val="100000"/>
              </a:lnSpc>
              <a:spcBef>
                <a:spcPts val="0"/>
              </a:spcBef>
            </a:pPr>
            <a:r>
              <a:rPr lang="en-GB" sz="2400"/>
              <a:t>As a narrative – Change Document &amp; Scenario Document</a:t>
            </a:r>
            <a:endParaRPr lang="en-IE" sz="2400"/>
          </a:p>
          <a:p>
            <a:endParaRPr lang="en-GB"/>
          </a:p>
        </p:txBody>
      </p:sp>
    </p:spTree>
    <p:extLst>
      <p:ext uri="{BB962C8B-B14F-4D97-AF65-F5344CB8AC3E}">
        <p14:creationId xmlns:p14="http://schemas.microsoft.com/office/powerpoint/2010/main" val="2476917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C1A606-8605-FE1D-8991-92CFC40E1387}"/>
              </a:ext>
            </a:extLst>
          </p:cNvPr>
          <p:cNvPicPr>
            <a:picLocks noChangeAspect="1"/>
          </p:cNvPicPr>
          <p:nvPr/>
        </p:nvPicPr>
        <p:blipFill>
          <a:blip r:embed="rId2"/>
          <a:stretch>
            <a:fillRect/>
          </a:stretch>
        </p:blipFill>
        <p:spPr>
          <a:xfrm>
            <a:off x="1271464" y="929357"/>
            <a:ext cx="9734550" cy="5759450"/>
          </a:xfrm>
          <a:prstGeom prst="rect">
            <a:avLst/>
          </a:prstGeom>
        </p:spPr>
      </p:pic>
      <p:sp>
        <p:nvSpPr>
          <p:cNvPr id="2" name="Title 1">
            <a:extLst>
              <a:ext uri="{FF2B5EF4-FFF2-40B4-BE49-F238E27FC236}">
                <a16:creationId xmlns:a16="http://schemas.microsoft.com/office/drawing/2014/main" id="{9F0E7B5F-0C8E-5A1F-A800-4080483C9590}"/>
              </a:ext>
            </a:extLst>
          </p:cNvPr>
          <p:cNvSpPr>
            <a:spLocks noGrp="1"/>
          </p:cNvSpPr>
          <p:nvPr>
            <p:ph type="title"/>
          </p:nvPr>
        </p:nvSpPr>
        <p:spPr/>
        <p:txBody>
          <a:bodyPr>
            <a:normAutofit fontScale="90000"/>
          </a:bodyPr>
          <a:lstStyle/>
          <a:p>
            <a:r>
              <a:rPr lang="en-GB"/>
              <a:t>What parts of the GC are Impacted</a:t>
            </a:r>
            <a:br>
              <a:rPr lang="en-IE"/>
            </a:br>
            <a:endParaRPr lang="en-GB"/>
          </a:p>
        </p:txBody>
      </p:sp>
      <p:sp>
        <p:nvSpPr>
          <p:cNvPr id="3" name="Slide Number Placeholder 2">
            <a:extLst>
              <a:ext uri="{FF2B5EF4-FFF2-40B4-BE49-F238E27FC236}">
                <a16:creationId xmlns:a16="http://schemas.microsoft.com/office/drawing/2014/main" id="{5AD2BFEF-7B35-6493-62CD-09E41F130A28}"/>
              </a:ext>
            </a:extLst>
          </p:cNvPr>
          <p:cNvSpPr>
            <a:spLocks noGrp="1"/>
          </p:cNvSpPr>
          <p:nvPr>
            <p:ph type="sldNum" sz="quarter" idx="10"/>
          </p:nvPr>
        </p:nvSpPr>
        <p:spPr/>
        <p:txBody>
          <a:bodyPr/>
          <a:lstStyle/>
          <a:p>
            <a:fld id="{3C5A6226-45F5-45DC-8CB0-C52A33C884C0}" type="slidenum">
              <a:rPr lang="en-GB" smtClean="0"/>
              <a:t>7</a:t>
            </a:fld>
            <a:endParaRPr lang="en-GB"/>
          </a:p>
        </p:txBody>
      </p:sp>
    </p:spTree>
    <p:extLst>
      <p:ext uri="{BB962C8B-B14F-4D97-AF65-F5344CB8AC3E}">
        <p14:creationId xmlns:p14="http://schemas.microsoft.com/office/powerpoint/2010/main" val="4130887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FB421F-E6FB-118F-92FF-BB5E42E839AC}"/>
              </a:ext>
            </a:extLst>
          </p:cNvPr>
          <p:cNvSpPr>
            <a:spLocks noGrp="1"/>
          </p:cNvSpPr>
          <p:nvPr>
            <p:ph type="title"/>
          </p:nvPr>
        </p:nvSpPr>
        <p:spPr/>
        <p:txBody>
          <a:bodyPr/>
          <a:lstStyle/>
          <a:p>
            <a:r>
              <a:rPr lang="en-GB"/>
              <a:t>Changes to the PC</a:t>
            </a:r>
          </a:p>
        </p:txBody>
      </p:sp>
      <p:sp>
        <p:nvSpPr>
          <p:cNvPr id="3" name="Slide Number Placeholder 2">
            <a:extLst>
              <a:ext uri="{FF2B5EF4-FFF2-40B4-BE49-F238E27FC236}">
                <a16:creationId xmlns:a16="http://schemas.microsoft.com/office/drawing/2014/main" id="{76B74EC9-7588-F8B5-B65C-947C37FC25A9}"/>
              </a:ext>
            </a:extLst>
          </p:cNvPr>
          <p:cNvSpPr>
            <a:spLocks noGrp="1"/>
          </p:cNvSpPr>
          <p:nvPr>
            <p:ph type="sldNum" sz="quarter" idx="10"/>
          </p:nvPr>
        </p:nvSpPr>
        <p:spPr/>
        <p:txBody>
          <a:bodyPr/>
          <a:lstStyle/>
          <a:p>
            <a:fld id="{3C5A6226-45F5-45DC-8CB0-C52A33C884C0}" type="slidenum">
              <a:rPr lang="en-GB" smtClean="0"/>
              <a:t>8</a:t>
            </a:fld>
            <a:endParaRPr lang="en-GB"/>
          </a:p>
        </p:txBody>
      </p:sp>
      <p:pic>
        <p:nvPicPr>
          <p:cNvPr id="7" name="Picture 6">
            <a:extLst>
              <a:ext uri="{FF2B5EF4-FFF2-40B4-BE49-F238E27FC236}">
                <a16:creationId xmlns:a16="http://schemas.microsoft.com/office/drawing/2014/main" id="{6ADF7027-D98F-EC0B-6D25-C00AB8505677}"/>
              </a:ext>
            </a:extLst>
          </p:cNvPr>
          <p:cNvPicPr>
            <a:picLocks noChangeAspect="1"/>
          </p:cNvPicPr>
          <p:nvPr/>
        </p:nvPicPr>
        <p:blipFill>
          <a:blip r:embed="rId2"/>
          <a:stretch>
            <a:fillRect/>
          </a:stretch>
        </p:blipFill>
        <p:spPr>
          <a:xfrm>
            <a:off x="1343472" y="1124744"/>
            <a:ext cx="3862151" cy="5445224"/>
          </a:xfrm>
          <a:prstGeom prst="rect">
            <a:avLst/>
          </a:prstGeom>
          <a:ln w="38100">
            <a:solidFill>
              <a:schemeClr val="accent5">
                <a:lumMod val="50000"/>
              </a:schemeClr>
            </a:solidFill>
          </a:ln>
          <a:effectLst>
            <a:outerShdw blurRad="50800" dist="152400" dir="2700000" algn="tl" rotWithShape="0">
              <a:prstClr val="black">
                <a:alpha val="40000"/>
              </a:prstClr>
            </a:outerShdw>
          </a:effectLst>
        </p:spPr>
      </p:pic>
      <p:pic>
        <p:nvPicPr>
          <p:cNvPr id="9" name="Picture 8">
            <a:extLst>
              <a:ext uri="{FF2B5EF4-FFF2-40B4-BE49-F238E27FC236}">
                <a16:creationId xmlns:a16="http://schemas.microsoft.com/office/drawing/2014/main" id="{B017CEB0-84F8-07EC-BD32-774A1159156B}"/>
              </a:ext>
            </a:extLst>
          </p:cNvPr>
          <p:cNvPicPr>
            <a:picLocks noChangeAspect="1"/>
          </p:cNvPicPr>
          <p:nvPr/>
        </p:nvPicPr>
        <p:blipFill rotWithShape="1">
          <a:blip r:embed="rId3"/>
          <a:srcRect r="1433"/>
          <a:stretch/>
        </p:blipFill>
        <p:spPr>
          <a:xfrm>
            <a:off x="6744072" y="1124744"/>
            <a:ext cx="3792919" cy="5445224"/>
          </a:xfrm>
          <a:prstGeom prst="rect">
            <a:avLst/>
          </a:prstGeom>
          <a:ln w="38100">
            <a:solidFill>
              <a:schemeClr val="accent5">
                <a:lumMod val="50000"/>
              </a:schemeClr>
            </a:solidFill>
          </a:ln>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054722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C275C-2B7C-FDCC-18EB-ED2B02B77197}"/>
              </a:ext>
            </a:extLst>
          </p:cNvPr>
          <p:cNvSpPr>
            <a:spLocks noGrp="1"/>
          </p:cNvSpPr>
          <p:nvPr>
            <p:ph type="title"/>
          </p:nvPr>
        </p:nvSpPr>
        <p:spPr/>
        <p:txBody>
          <a:bodyPr/>
          <a:lstStyle/>
          <a:p>
            <a:r>
              <a:rPr lang="en-GB"/>
              <a:t>Structure of PC.9</a:t>
            </a:r>
          </a:p>
        </p:txBody>
      </p:sp>
      <p:sp>
        <p:nvSpPr>
          <p:cNvPr id="3" name="Slide Number Placeholder 2">
            <a:extLst>
              <a:ext uri="{FF2B5EF4-FFF2-40B4-BE49-F238E27FC236}">
                <a16:creationId xmlns:a16="http://schemas.microsoft.com/office/drawing/2014/main" id="{6862A15B-9EAA-7AD3-3532-4B85AA7D3E96}"/>
              </a:ext>
            </a:extLst>
          </p:cNvPr>
          <p:cNvSpPr>
            <a:spLocks noGrp="1"/>
          </p:cNvSpPr>
          <p:nvPr>
            <p:ph type="sldNum" sz="quarter" idx="10"/>
          </p:nvPr>
        </p:nvSpPr>
        <p:spPr/>
        <p:txBody>
          <a:bodyPr/>
          <a:lstStyle/>
          <a:p>
            <a:fld id="{3C5A6226-45F5-45DC-8CB0-C52A33C884C0}" type="slidenum">
              <a:rPr lang="en-GB" smtClean="0"/>
              <a:t>9</a:t>
            </a:fld>
            <a:endParaRPr lang="en-GB"/>
          </a:p>
        </p:txBody>
      </p:sp>
      <p:sp>
        <p:nvSpPr>
          <p:cNvPr id="4" name="Text Placeholder 3">
            <a:extLst>
              <a:ext uri="{FF2B5EF4-FFF2-40B4-BE49-F238E27FC236}">
                <a16:creationId xmlns:a16="http://schemas.microsoft.com/office/drawing/2014/main" id="{2E210E8B-C124-A65B-F626-3BC04629BFB1}"/>
              </a:ext>
            </a:extLst>
          </p:cNvPr>
          <p:cNvSpPr>
            <a:spLocks noGrp="1"/>
          </p:cNvSpPr>
          <p:nvPr>
            <p:ph type="body" sz="quarter" idx="13"/>
          </p:nvPr>
        </p:nvSpPr>
        <p:spPr/>
        <p:txBody>
          <a:bodyPr>
            <a:normAutofit lnSpcReduction="10000"/>
          </a:bodyPr>
          <a:lstStyle/>
          <a:p>
            <a:pPr marL="0" indent="0">
              <a:spcAft>
                <a:spcPts val="1200"/>
              </a:spcAft>
              <a:buNone/>
            </a:pPr>
            <a:r>
              <a:rPr lang="en-GB"/>
              <a:t>PC.9 details submission requirements placed on Network Operators:</a:t>
            </a:r>
          </a:p>
          <a:p>
            <a:pPr lvl="0">
              <a:lnSpc>
                <a:spcPct val="115000"/>
              </a:lnSpc>
              <a:spcBef>
                <a:spcPts val="0"/>
              </a:spcBef>
            </a:pPr>
            <a:r>
              <a:rPr lang="en-IE"/>
              <a:t>PC.9.1 General information</a:t>
            </a:r>
          </a:p>
          <a:p>
            <a:pPr>
              <a:lnSpc>
                <a:spcPct val="115000"/>
              </a:lnSpc>
              <a:spcBef>
                <a:spcPts val="0"/>
              </a:spcBef>
            </a:pPr>
            <a:r>
              <a:rPr lang="en-IE" sz="2400"/>
              <a:t>PC.9.2 Purpose &amp; definitions</a:t>
            </a:r>
          </a:p>
          <a:p>
            <a:pPr>
              <a:lnSpc>
                <a:spcPct val="115000"/>
              </a:lnSpc>
              <a:spcBef>
                <a:spcPts val="0"/>
              </a:spcBef>
            </a:pPr>
            <a:r>
              <a:rPr lang="en-IE" sz="2400"/>
              <a:t>PC.9.3 Submissions</a:t>
            </a:r>
          </a:p>
          <a:p>
            <a:pPr lvl="1">
              <a:lnSpc>
                <a:spcPct val="115000"/>
              </a:lnSpc>
              <a:spcBef>
                <a:spcPts val="0"/>
              </a:spcBef>
            </a:pPr>
            <a:r>
              <a:rPr lang="en-IE"/>
              <a:t>Week 2</a:t>
            </a:r>
          </a:p>
          <a:p>
            <a:pPr lvl="1">
              <a:lnSpc>
                <a:spcPct val="115000"/>
              </a:lnSpc>
              <a:spcBef>
                <a:spcPts val="0"/>
              </a:spcBef>
            </a:pPr>
            <a:r>
              <a:rPr lang="en-IE"/>
              <a:t>Week 28</a:t>
            </a:r>
          </a:p>
          <a:p>
            <a:pPr lvl="1">
              <a:lnSpc>
                <a:spcPct val="115000"/>
              </a:lnSpc>
              <a:spcBef>
                <a:spcPts val="0"/>
              </a:spcBef>
            </a:pPr>
            <a:r>
              <a:rPr lang="en-IE"/>
              <a:t>Information for Evaluation of Transmission Impact Assessment</a:t>
            </a:r>
          </a:p>
          <a:p>
            <a:pPr>
              <a:lnSpc>
                <a:spcPct val="115000"/>
              </a:lnSpc>
              <a:spcBef>
                <a:spcPts val="0"/>
              </a:spcBef>
            </a:pPr>
            <a:r>
              <a:rPr lang="en-IE"/>
              <a:t>PC.9.4 Subtransmission PSM</a:t>
            </a:r>
          </a:p>
          <a:p>
            <a:pPr lvl="1">
              <a:lnSpc>
                <a:spcPct val="115000"/>
              </a:lnSpc>
              <a:spcBef>
                <a:spcPts val="0"/>
              </a:spcBef>
            </a:pPr>
            <a:r>
              <a:rPr lang="en-IE"/>
              <a:t>Scope</a:t>
            </a:r>
          </a:p>
          <a:p>
            <a:pPr lvl="1">
              <a:lnSpc>
                <a:spcPct val="115000"/>
              </a:lnSpc>
              <a:spcBef>
                <a:spcPts val="0"/>
              </a:spcBef>
            </a:pPr>
            <a:r>
              <a:rPr lang="en-IE" sz="2000"/>
              <a:t>Components of Solved PSM (Structural, Situation, Solution), referring to Appendix PC.G.1 for detailed data requirements</a:t>
            </a:r>
            <a:endParaRPr lang="en-IE"/>
          </a:p>
          <a:p>
            <a:r>
              <a:rPr lang="en-IE"/>
              <a:t>PC.9.5 Assessment of Site Compliance</a:t>
            </a:r>
          </a:p>
          <a:p>
            <a:r>
              <a:rPr lang="en-IE"/>
              <a:t>PC.9.6 Confidentiality and Sharing</a:t>
            </a:r>
          </a:p>
          <a:p>
            <a:endParaRPr lang="en-GB"/>
          </a:p>
        </p:txBody>
      </p:sp>
    </p:spTree>
    <p:extLst>
      <p:ext uri="{BB962C8B-B14F-4D97-AF65-F5344CB8AC3E}">
        <p14:creationId xmlns:p14="http://schemas.microsoft.com/office/powerpoint/2010/main" val="744652220"/>
      </p:ext>
    </p:extLst>
  </p:cSld>
  <p:clrMapOvr>
    <a:masterClrMapping/>
  </p:clrMapOvr>
</p:sld>
</file>

<file path=ppt/theme/theme1.xml><?xml version="1.0" encoding="utf-8"?>
<a:theme xmlns:a="http://schemas.openxmlformats.org/drawingml/2006/main" name="Blue">
  <a:themeElements>
    <a:clrScheme name="Electricity North West">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0000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tIns="90000" bIns="90000" rtlCol="0" anchor="ctr">
        <a:normAutofit fontScale="55000" lnSpcReduction="20000"/>
      </a:bodyPr>
      <a:lstStyle>
        <a:defPPr algn="ctr">
          <a:defRPr sz="2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ormAutofit fontScale="92500"/>
      </a:bodyPr>
      <a:lstStyle>
        <a:defPPr algn="l">
          <a:defRPr sz="2800" dirty="0" err="1" smtClean="0"/>
        </a:defPPr>
      </a:lstStyle>
    </a:txDef>
  </a:objectDefaults>
  <a:extraClrSchemeLst/>
  <a:extLst>
    <a:ext uri="{05A4C25C-085E-4340-85A3-A5531E510DB2}">
      <thm15:themeFamily xmlns:thm15="http://schemas.microsoft.com/office/thememl/2012/main" name="Presentation2" id="{E0E29483-8EA5-4ADD-B479-6902E1B42CCC}" vid="{7408FBA9-D226-4B1B-BC38-6F9E380F2C19}"/>
    </a:ext>
  </a:extLst>
</a:theme>
</file>

<file path=ppt/theme/theme2.xml><?xml version="1.0" encoding="utf-8"?>
<a:theme xmlns:a="http://schemas.openxmlformats.org/drawingml/2006/main" name="Green">
  <a:themeElements>
    <a:clrScheme name="Electricity North West">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0000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tIns="90000" bIns="90000" rtlCol="0" anchor="ctr">
        <a:normAutofit fontScale="55000" lnSpcReduction="20000"/>
      </a:bodyPr>
      <a:lstStyle>
        <a:defPPr algn="ctr">
          <a:defRPr sz="2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ormAutofit fontScale="92500"/>
      </a:bodyPr>
      <a:lstStyle>
        <a:defPPr algn="l">
          <a:defRPr sz="2800" dirty="0" err="1" smtClean="0"/>
        </a:defPPr>
      </a:lstStyle>
    </a:txDef>
  </a:objectDefaults>
  <a:extraClrSchemeLst/>
  <a:extLst>
    <a:ext uri="{05A4C25C-085E-4340-85A3-A5531E510DB2}">
      <thm15:themeFamily xmlns:thm15="http://schemas.microsoft.com/office/thememl/2012/main" name="Presentation2" id="{E0E29483-8EA5-4ADD-B479-6902E1B42CCC}" vid="{BBA40C27-501D-463F-9BCE-DE995729FAA3}"/>
    </a:ext>
  </a:extLst>
</a:theme>
</file>

<file path=ppt/theme/theme3.xml><?xml version="1.0" encoding="utf-8"?>
<a:theme xmlns:a="http://schemas.openxmlformats.org/drawingml/2006/main" name="Grey">
  <a:themeElements>
    <a:clrScheme name="Electricity North West">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0000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tIns="90000" bIns="90000" rtlCol="0" anchor="ctr">
        <a:normAutofit fontScale="55000" lnSpcReduction="20000"/>
      </a:bodyPr>
      <a:lstStyle>
        <a:defPPr algn="ctr">
          <a:defRPr sz="2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ormAutofit fontScale="92500"/>
      </a:bodyPr>
      <a:lstStyle>
        <a:defPPr algn="l">
          <a:defRPr sz="2800" dirty="0" err="1" smtClean="0"/>
        </a:defPPr>
      </a:lstStyle>
    </a:txDef>
  </a:objectDefaults>
  <a:extraClrSchemeLst/>
  <a:extLst>
    <a:ext uri="{05A4C25C-085E-4340-85A3-A5531E510DB2}">
      <thm15:themeFamily xmlns:thm15="http://schemas.microsoft.com/office/thememl/2012/main" name="Presentation2" id="{E0E29483-8EA5-4ADD-B479-6902E1B42CCC}" vid="{ED346EF8-6519-43E4-B08B-92B2D07C214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ec74c4c-1639-4502-8f90-b4ce03410dfb">
      <Terms xmlns="http://schemas.microsoft.com/office/infopath/2007/PartnerControls"/>
    </lcf76f155ced4ddcb4097134ff3c332f>
    <TaxCatchAll xmlns="cadce026-d35b-4a62-a2ee-1436bb44fb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8" ma:contentTypeDescription="Create a new document." ma:contentTypeScope="" ma:versionID="43d7c0f99278b13ffcba94fb9c66aba3">
  <xsd:schema xmlns:xsd="http://www.w3.org/2001/XMLSchema" xmlns:xs="http://www.w3.org/2001/XMLSchema" xmlns:p="http://schemas.microsoft.com/office/2006/metadata/properties" xmlns:ns2="dec74c4c-1639-4502-8f90-b4ce03410dfb" xmlns:ns3="97b6fe81-1556-4112-94ca-31043ca39b71" xmlns:ns4="cadce026-d35b-4a62-a2ee-1436bb44fb55" targetNamespace="http://schemas.microsoft.com/office/2006/metadata/properties" ma:root="true" ma:fieldsID="3fa0eeb5e3a14cf837f4ded2a7da305b" ns2:_="" ns3:_="" ns4:_="">
    <xsd:import namespace="dec74c4c-1639-4502-8f90-b4ce03410dfb"/>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ObjectDetectorVersions" minOccurs="0"/>
                <xsd:element ref="ns2:lcf76f155ced4ddcb4097134ff3c332f" minOccurs="0"/>
                <xsd:element ref="ns4: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52361F-6A31-4000-9716-A835575D0411}">
  <ds:schemaRefs>
    <ds:schemaRef ds:uri="141d012b-9e77-40f9-a00f-7322b306d3fa"/>
    <ds:schemaRef ds:uri="17d2fee1-5b2b-41c0-b778-37b04b8f2513"/>
    <ds:schemaRef ds:uri="70c30e90-425e-4146-9be7-9f556c1d876f"/>
    <ds:schemaRef ds:uri="9bfc292e-df10-4f59-89cd-5bc84460503e"/>
    <ds:schemaRef ds:uri="cadce026-d35b-4a62-a2ee-1436bb44fb55"/>
    <ds:schemaRef ds:uri="dec74c4c-1639-4502-8f90-b4ce03410df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E337307-1BEE-45BE-B4E6-B31310D8B775}">
  <ds:schemaRefs>
    <ds:schemaRef ds:uri="97b6fe81-1556-4112-94ca-31043ca39b71"/>
    <ds:schemaRef ds:uri="cadce026-d35b-4a62-a2ee-1436bb44fb55"/>
    <ds:schemaRef ds:uri="dec74c4c-1639-4502-8f90-b4ce03410d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EE30B6E-11FC-4FA2-B419-CF8D025199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 template - widescreen</Template>
  <TotalTime>0</TotalTime>
  <Words>3060</Words>
  <Application>Microsoft Office PowerPoint</Application>
  <PresentationFormat>Widescreen</PresentationFormat>
  <Paragraphs>321</Paragraphs>
  <Slides>23</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23</vt:i4>
      </vt:variant>
    </vt:vector>
  </HeadingPairs>
  <TitlesOfParts>
    <vt:vector size="33" baseType="lpstr">
      <vt:lpstr>Aptos</vt:lpstr>
      <vt:lpstr>Aptos Narrow</vt:lpstr>
      <vt:lpstr>Arial</vt:lpstr>
      <vt:lpstr>Calibri</vt:lpstr>
      <vt:lpstr>Segoe UI</vt:lpstr>
      <vt:lpstr>Symbol</vt:lpstr>
      <vt:lpstr>Wingdings</vt:lpstr>
      <vt:lpstr>Blue</vt:lpstr>
      <vt:lpstr>Green</vt:lpstr>
      <vt:lpstr>Grey</vt:lpstr>
      <vt:lpstr>GC0139 Consultation</vt:lpstr>
      <vt:lpstr>The GC0139 Proposal</vt:lpstr>
      <vt:lpstr>The GC0139 Proposal</vt:lpstr>
      <vt:lpstr>The GC0139 Proposal</vt:lpstr>
      <vt:lpstr>Principles Underpinning the Proposed Solution</vt:lpstr>
      <vt:lpstr>Information Exchange Overview</vt:lpstr>
      <vt:lpstr>What parts of the GC are Impacted </vt:lpstr>
      <vt:lpstr>Changes to the PC</vt:lpstr>
      <vt:lpstr>Structure of PC.9</vt:lpstr>
      <vt:lpstr>Structure of PC.10</vt:lpstr>
      <vt:lpstr>Structure of Appendix PC.G</vt:lpstr>
      <vt:lpstr>Data Submissions - Overview</vt:lpstr>
      <vt:lpstr>Network Operator Week 2 Submission</vt:lpstr>
      <vt:lpstr>Network Operator Week 28 Submission</vt:lpstr>
      <vt:lpstr>Evaluation of Transmission Impact Assessment Data Submission by Network Operators</vt:lpstr>
      <vt:lpstr>The Company’s Week 12 Submission</vt:lpstr>
      <vt:lpstr>The Company’s Week 38 Submission</vt:lpstr>
      <vt:lpstr>In support of request for Distribution Impact assessment or Transmission Licensee-initiated modification </vt:lpstr>
      <vt:lpstr>Anatomy of a Solved PSM</vt:lpstr>
      <vt:lpstr>Anatomy of a Solved PSM</vt:lpstr>
      <vt:lpstr>DRC Expansion </vt:lpstr>
      <vt:lpstr>Power Flow Definitions used in PC.9, PC.10 &amp; DRC</vt:lpstr>
      <vt:lpstr>Glossary &amp; Definitions – New Definitions</vt:lpstr>
    </vt:vector>
  </TitlesOfParts>
  <Company>Electricity North West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GC0139 Consultation</dc:title>
  <dc:creator>Povey, Ian</dc:creator>
  <cp:lastModifiedBy>Teri Puddefoot (ESO)</cp:lastModifiedBy>
  <cp:revision>1</cp:revision>
  <dcterms:created xsi:type="dcterms:W3CDTF">2024-07-24T12:07:54Z</dcterms:created>
  <dcterms:modified xsi:type="dcterms:W3CDTF">2024-09-05T09:15:25Z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Order">
    <vt:r8>636100</vt:r8>
  </property>
  <property fmtid="{D5CDD505-2E9C-101B-9397-08002B2CF9AE}" pid="4" name="Tag">
    <vt:lpwstr>115;#Our brand|bfdbe6fa-451f-4ab7-8705-ede2eca15d59</vt:lpwstr>
  </property>
  <property fmtid="{D5CDD505-2E9C-101B-9397-08002B2CF9AE}" pid="5" name="MediaServiceImageTags">
    <vt:lpwstr/>
  </property>
  <property fmtid="{D5CDD505-2E9C-101B-9397-08002B2CF9AE}" pid="6" name="lcf76f155ced4ddcb4097134ff3c332f">
    <vt:lpwstr/>
  </property>
</Properties>
</file>